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6" r:id="rId4"/>
    <p:sldId id="278" r:id="rId5"/>
    <p:sldId id="281" r:id="rId6"/>
    <p:sldId id="282" r:id="rId7"/>
    <p:sldId id="283" r:id="rId8"/>
    <p:sldId id="284" r:id="rId9"/>
    <p:sldId id="279" r:id="rId10"/>
    <p:sldId id="285" r:id="rId11"/>
    <p:sldId id="286" r:id="rId12"/>
    <p:sldId id="289" r:id="rId13"/>
    <p:sldId id="274" r:id="rId14"/>
    <p:sldId id="277" r:id="rId15"/>
    <p:sldId id="275" r:id="rId16"/>
    <p:sldId id="280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9144000" cy="5143500" type="screen16x9"/>
  <p:notesSz cx="6858000" cy="9144000"/>
  <p:embeddedFontLs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erriweather" panose="020B0604020202020204" charset="0"/>
      <p:regular r:id="rId41"/>
      <p:bold r:id="rId42"/>
      <p:italic r:id="rId43"/>
      <p:boldItalic r:id="rId44"/>
    </p:embeddedFont>
    <p:embeddedFont>
      <p:font typeface="Arial Black" panose="020B0A0402010202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MjdyJlo6OAk+WgOlQ6ziJ0RY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F0F"/>
    <a:srgbClr val="3E1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79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50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77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31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93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2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03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76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47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31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1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3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9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62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19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20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s://guiadosbancosresponsaveis.org.br/superendividament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one@idec.org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ioneamorim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cb.gov.br/estabilidadefinanceira/exibenormativo?tipo=Resolu%C3%A7%C3%A3o%20CMN&amp;numero=5112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7426551" y="3595825"/>
            <a:ext cx="16176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t-BR" sz="1200" b="1">
                <a:solidFill>
                  <a:schemeClr val="lt1"/>
                </a:solidFill>
              </a:rPr>
              <a:t>Ione Amorim</a:t>
            </a:r>
            <a:endParaRPr sz="12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t-BR" sz="1200" b="1">
                <a:solidFill>
                  <a:schemeClr val="lt1"/>
                </a:solidFill>
              </a:rPr>
              <a:t>ione@idec.org.br</a:t>
            </a:r>
            <a:br>
              <a:rPr lang="pt-BR" sz="1200" b="1">
                <a:solidFill>
                  <a:schemeClr val="lt1"/>
                </a:solidFill>
              </a:rPr>
            </a:br>
            <a:r>
              <a:rPr lang="pt-BR" sz="3200" b="1">
                <a:solidFill>
                  <a:srgbClr val="6AA84F"/>
                </a:solidFill>
              </a:rPr>
              <a:t/>
            </a:r>
            <a:br>
              <a:rPr lang="pt-BR" sz="3200" b="1">
                <a:solidFill>
                  <a:srgbClr val="6AA84F"/>
                </a:solidFill>
              </a:rPr>
            </a:br>
            <a:endParaRPr sz="1600" b="1">
              <a:solidFill>
                <a:srgbClr val="6AA84F"/>
              </a:solidFill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549600" y="4679018"/>
            <a:ext cx="204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Maio/2024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388306" y="1212187"/>
            <a:ext cx="71934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500" b="1" dirty="0">
                <a:solidFill>
                  <a:srgbClr val="6AA84F"/>
                </a:solidFill>
                <a:latin typeface="Merriweather"/>
                <a:ea typeface="Merriweather"/>
                <a:cs typeface="Merriweather"/>
                <a:sym typeface="Merriweather"/>
              </a:rPr>
              <a:t>Desafios para a redução do superendividamento no Brasil</a:t>
            </a:r>
            <a:endParaRPr sz="1900" b="0" i="0" u="none" strike="noStrike" cap="none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Google Shape;62;p1">
            <a:extLst>
              <a:ext uri="{FF2B5EF4-FFF2-40B4-BE49-F238E27FC236}">
                <a16:creationId xmlns:a16="http://schemas.microsoft.com/office/drawing/2014/main" id="{2AA17BAC-FC7C-4F40-9510-73F89EEC4DC8}"/>
              </a:ext>
            </a:extLst>
          </p:cNvPr>
          <p:cNvSpPr txBox="1"/>
          <p:nvPr/>
        </p:nvSpPr>
        <p:spPr>
          <a:xfrm>
            <a:off x="513567" y="4202040"/>
            <a:ext cx="827970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400"/>
            </a:pPr>
            <a:r>
              <a:rPr lang="pt-BR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XXIII  Encontro dos </a:t>
            </a:r>
            <a:r>
              <a:rPr lang="pt-BR" sz="1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Procon's</a:t>
            </a:r>
            <a:r>
              <a:rPr lang="pt-BR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Municipais do Estado de Mato Grosso do Sul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EF8A8B-EF1A-481E-9BEC-516CE581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6" y="332999"/>
            <a:ext cx="1077873" cy="813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406" y="4439100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31CE2DC-02A9-4511-915E-CEA8BAB0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06" y="115162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Comportamento da inadimplência – CNC</a:t>
            </a:r>
            <a:br>
              <a:rPr lang="pt-BR" dirty="0"/>
            </a:br>
            <a:r>
              <a:rPr lang="pt-BR" sz="2000" dirty="0"/>
              <a:t>(Pesquisa de Endividamento e Inadimplência do Consumidor - </a:t>
            </a:r>
            <a:r>
              <a:rPr lang="pt-BR" sz="2000" dirty="0" err="1"/>
              <a:t>Peic</a:t>
            </a:r>
            <a:r>
              <a:rPr lang="pt-BR" sz="2000" dirty="0"/>
              <a:t>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AF7592-85CA-45B9-AC11-80951EB28F89}"/>
              </a:ext>
            </a:extLst>
          </p:cNvPr>
          <p:cNvSpPr txBox="1"/>
          <p:nvPr/>
        </p:nvSpPr>
        <p:spPr>
          <a:xfrm>
            <a:off x="735805" y="4852690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CNC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89DBD7-BB94-48BD-9283-4C1A48BC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350169"/>
            <a:ext cx="6207919" cy="35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406" y="4439100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31CE2DC-02A9-4511-915E-CEA8BAB0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06" y="115162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Comportamento da inadimplência – CNC</a:t>
            </a:r>
            <a:br>
              <a:rPr lang="pt-BR" dirty="0"/>
            </a:br>
            <a:r>
              <a:rPr lang="pt-BR" sz="2000" dirty="0"/>
              <a:t>(Pesquisa de Endividamento e Inadimplência do Consumidor 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AF7592-85CA-45B9-AC11-80951EB28F89}"/>
              </a:ext>
            </a:extLst>
          </p:cNvPr>
          <p:cNvSpPr txBox="1"/>
          <p:nvPr/>
        </p:nvSpPr>
        <p:spPr>
          <a:xfrm>
            <a:off x="735805" y="4716754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CNC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04B213-FFFD-42F1-B29A-1D10FD8B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7" y="1635919"/>
            <a:ext cx="6472852" cy="30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145181" y="6667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pt-BR" sz="2700" dirty="0"/>
              <a:t>Ciclo de endividamento permanente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400" dirty="0"/>
              <a:t>Juros altos x juros “baixos”</a:t>
            </a:r>
            <a:endParaRPr sz="2400" dirty="0"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119" y="4552950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8322727-378C-4071-9A17-5F82A510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82" y="1487935"/>
            <a:ext cx="5825110" cy="349506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AA6D9F-DE2E-4300-BD91-38A4E590CA43}"/>
              </a:ext>
            </a:extLst>
          </p:cNvPr>
          <p:cNvSpPr txBox="1"/>
          <p:nvPr/>
        </p:nvSpPr>
        <p:spPr>
          <a:xfrm>
            <a:off x="407190" y="1714500"/>
            <a:ext cx="1814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Taxa de Juros ao ano </a:t>
            </a:r>
          </a:p>
          <a:p>
            <a:pPr algn="ctr"/>
            <a:endParaRPr lang="pt-BR" dirty="0"/>
          </a:p>
          <a:p>
            <a:pPr algn="ctr"/>
            <a:r>
              <a:rPr lang="pt-BR" sz="1800" b="1" dirty="0"/>
              <a:t>22,4%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C0D22F-C523-470A-897A-A61D246E2229}"/>
              </a:ext>
            </a:extLst>
          </p:cNvPr>
          <p:cNvSpPr txBox="1"/>
          <p:nvPr/>
        </p:nvSpPr>
        <p:spPr>
          <a:xfrm>
            <a:off x="6496508" y="1714499"/>
            <a:ext cx="1814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Taxa de Juros ao ano </a:t>
            </a:r>
          </a:p>
          <a:p>
            <a:pPr algn="ctr"/>
            <a:endParaRPr lang="pt-BR" dirty="0"/>
          </a:p>
          <a:p>
            <a:pPr algn="ctr"/>
            <a:r>
              <a:rPr lang="pt-BR" sz="1800" b="1" dirty="0"/>
              <a:t>421,30%</a:t>
            </a:r>
          </a:p>
        </p:txBody>
      </p:sp>
    </p:spTree>
    <p:extLst>
      <p:ext uri="{BB962C8B-B14F-4D97-AF65-F5344CB8AC3E}">
        <p14:creationId xmlns:p14="http://schemas.microsoft.com/office/powerpoint/2010/main" val="31675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0" y="261925"/>
            <a:ext cx="4337400" cy="3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 b="1" dirty="0">
                <a:solidFill>
                  <a:srgbClr val="6AA84F"/>
                </a:solidFill>
              </a:rPr>
              <a:t> </a:t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Lei 14.181/2021 Tratamento do Superendividamento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510400" y="606299"/>
            <a:ext cx="4554600" cy="415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Tratamento coletivo do superendividamento</a:t>
            </a: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pt-BR"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Prevenção e Educação Financeira 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Disciplina da oferta e publicidade de crédito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675" y="4502942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0" y="261925"/>
            <a:ext cx="4337400" cy="3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b="1" dirty="0">
                <a:solidFill>
                  <a:srgbClr val="6AA84F"/>
                </a:solidFill>
              </a:rPr>
              <a:t> </a:t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Lei 14.690/2023 Programa Emergencial de Renegociação de Dívidas PF – Desenrola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510400" y="606299"/>
            <a:ext cx="4554600" cy="415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Suspensão de dívidas até R$100,00 do cadastro de negativação</a:t>
            </a: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pt-BR"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Faixa 1 – Renegociar dívida até R$ 5mil para quem tem renda até 2 salários mínimos (ou cadastro programa social)  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pt-BR"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Faixa 2 – Renegociar dívida sem limite para quem tem renda até R$ 20 mil 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975" y="4427019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-1" y="261925"/>
            <a:ext cx="4257675" cy="3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 b="1" dirty="0">
                <a:solidFill>
                  <a:srgbClr val="6AA84F"/>
                </a:solidFill>
              </a:rPr>
              <a:t> </a:t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Tratamento </a:t>
            </a:r>
            <a:br>
              <a:rPr lang="pt-BR" b="1" dirty="0">
                <a:solidFill>
                  <a:srgbClr val="FFFFF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coletivo do Superendividamento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510400" y="606300"/>
            <a:ext cx="4554600" cy="3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/>
              <a:t>Artigo 104 A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/>
              <a:t>Artigo 104 B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/>
              <a:t>Artigo 104 C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675" y="4484169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6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pt-BR" sz="3000" dirty="0"/>
              <a:t>Aplicação do Artigo 104 A</a:t>
            </a:r>
            <a:endParaRPr sz="3000"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311699" y="1505700"/>
            <a:ext cx="8520599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O que não está coberto pela Lei do superendividamento</a:t>
            </a: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 </a:t>
            </a: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1 – O uso de crédito com a finalidade de não pagamento</a:t>
            </a:r>
            <a:endParaRPr dirty="0"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 dirty="0"/>
              <a:t> A tomada de crédito dolosa x a prática abusiva na concessão</a:t>
            </a:r>
            <a:endParaRPr dirty="0"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2 – Dívidas com garantia real imobiliária e rural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3 – Novo acordo após dois anos do término da repactuação</a:t>
            </a:r>
            <a:endParaRPr dirty="0"/>
          </a:p>
          <a:p>
            <a:pPr lvl="0" indent="-228600">
              <a:buNone/>
            </a:pPr>
            <a:r>
              <a:rPr lang="pt-BR" sz="1600" dirty="0"/>
              <a:t>	   O prazo para o acordo é de 60 meses</a:t>
            </a:r>
            <a:endParaRPr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406" y="4527031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9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pt-BR" sz="3000"/>
              <a:t>Aplicação do Artigo 104 B </a:t>
            </a:r>
            <a:endParaRPr sz="300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311699" y="1505699"/>
            <a:ext cx="8580301" cy="350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pt-BR" sz="2000"/>
              <a:t>1 – Ausência de êxito extrajudicial e o processo de judicialização 	</a:t>
            </a:r>
            <a:endParaRPr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436"/>
              <a:buNone/>
            </a:pPr>
            <a:r>
              <a:rPr lang="pt-BR" sz="1700"/>
              <a:t>Os vários caminhos que o consumidor pode iniciar o processo e a estrutura disponível para o processo inicial 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3174"/>
              <a:buNone/>
            </a:pPr>
            <a:endParaRPr sz="1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pt-BR" sz="2000"/>
              <a:t>2 – Padronização de processos de informações</a:t>
            </a:r>
            <a:endParaRPr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301"/>
              <a:buNone/>
            </a:pPr>
            <a:r>
              <a:rPr lang="pt-BR" sz="1800"/>
              <a:t>Processo de audiências e registro de d</a:t>
            </a:r>
            <a:r>
              <a:rPr lang="pt-BR" sz="1400"/>
              <a:t>ocumentação probatória e informações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endParaRPr sz="20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pt-BR" sz="2000"/>
              <a:t>3 – Posicionamento dos credores em 15 dias </a:t>
            </a:r>
            <a:endParaRPr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301"/>
              <a:buNone/>
            </a:pPr>
            <a:r>
              <a:rPr lang="pt-BR" sz="1800"/>
              <a:t>Consequências e conflitos  entre credores e politicas de oferta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endParaRPr sz="20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pt-BR" sz="2000"/>
              <a:t>4 – Nomeação de procurador</a:t>
            </a:r>
            <a:endParaRPr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301"/>
              <a:buNone/>
            </a:pPr>
            <a:r>
              <a:rPr lang="pt-BR" sz="1800"/>
              <a:t>O procurador apresentará o plano de pagamento em 30 dias</a:t>
            </a:r>
            <a:endParaRPr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301"/>
              <a:buNone/>
            </a:pPr>
            <a:endParaRPr sz="18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pt-BR" sz="2000"/>
              <a:t>5 – Desafios do Plano compulsório</a:t>
            </a:r>
            <a:endParaRPr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301"/>
              <a:buNone/>
            </a:pPr>
            <a:r>
              <a:rPr lang="pt-BR" sz="1800"/>
              <a:t>Pagamento do valor principal do mínimo devido corrigido por índices oficiais,  liquidação total da dívida, prazo máximo 5 anos com carência de 180 dias </a:t>
            </a:r>
            <a:endParaRPr/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3838" y="4486000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pt-BR" sz="3000"/>
              <a:t>Aplicação do Artigo 104 C</a:t>
            </a:r>
            <a:endParaRPr sz="3000"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247405" y="1448549"/>
            <a:ext cx="8520599" cy="350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1 – Capacitação das entidades do SNDC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2 – Conciliação administrativa para prevenir o superendividamento 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3 – Preservar o mínimo existencial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000" dirty="0"/>
              <a:t>4 – Monitoramento do consumidor</a:t>
            </a:r>
            <a:endParaRPr dirty="0"/>
          </a:p>
          <a:p>
            <a:pPr marL="6032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300" dirty="0"/>
              <a:t>Condicionamento de seus efeitos à abstenção, pelo consumidor, de condutas que importem no agravamento de sua situação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0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407" y="4485999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574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Desafios para  o SNDC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166613" y="1312817"/>
            <a:ext cx="8520599" cy="363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Char char="-"/>
            </a:pPr>
            <a:r>
              <a:rPr lang="pt-BR" sz="3200" dirty="0"/>
              <a:t>Fazer um bom diagnóstico da situação de endividamento do consumidor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None/>
            </a:pPr>
            <a:endParaRPr sz="32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Char char="-"/>
            </a:pPr>
            <a:r>
              <a:rPr lang="pt-BR" sz="3200" dirty="0"/>
              <a:t>Sistematizar as informações e realizar os cálculos, criando diferentes cenários de propostas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None/>
            </a:pPr>
            <a:endParaRPr sz="32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Char char="-"/>
            </a:pPr>
            <a:r>
              <a:rPr lang="pt-BR" sz="3200" dirty="0"/>
              <a:t>Monitorar o histórico de reincidência e suas consequências (acordo inadequado acima da capacidade de renda, piora na situação financeira, descontrole financeiro,  acordo coletivo parcialmente cumprido)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None/>
            </a:pPr>
            <a:endParaRPr sz="32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Char char="-"/>
            </a:pPr>
            <a:r>
              <a:rPr lang="pt-BR" sz="3200" dirty="0"/>
              <a:t>Proposta de renegociação de longo prazo e falta de estrutura e sistema de gestão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None/>
            </a:pPr>
            <a:endParaRPr sz="32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Char char="-"/>
            </a:pPr>
            <a:r>
              <a:rPr lang="pt-BR" sz="3200" dirty="0"/>
              <a:t> Falhas recorrentes na oferta de crédito e processos de renegociação que resultam no aumento da divida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None/>
            </a:pPr>
            <a:endParaRPr sz="32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526"/>
              <a:buFont typeface="Roboto"/>
              <a:buChar char="-"/>
            </a:pPr>
            <a:r>
              <a:rPr lang="pt-BR" sz="3200" dirty="0"/>
              <a:t>Ausência de mecanismo de  controle e avaliação  e suporte de equipes multidisciplinares (psicólogos,, economistas, administradores)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4401"/>
              <a:buFont typeface="Roboto"/>
              <a:buNone/>
            </a:pPr>
            <a:endParaRPr sz="22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6842"/>
              <a:buNone/>
            </a:pPr>
            <a:endParaRPr sz="20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endParaRPr dirty="0"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9550" y="4541319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252000" y="261925"/>
            <a:ext cx="3873300" cy="3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 b="1" dirty="0">
                <a:solidFill>
                  <a:srgbClr val="6AA84F"/>
                </a:solidFill>
              </a:rPr>
              <a:t> </a:t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3200" b="1" dirty="0">
                <a:solidFill>
                  <a:srgbClr val="FFFFFF"/>
                </a:solidFill>
              </a:rPr>
              <a:t>Radiografia do crédito e endividamento das famílias brasileiras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510400" y="606300"/>
            <a:ext cx="4554600" cy="3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Expansão do crédito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Situação do endividamento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Tratamento do superendividamento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675" y="133625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Levantamento e histórico das dívidas</a:t>
            </a:r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311699" y="1505700"/>
            <a:ext cx="8520599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Font typeface="Roboto"/>
              <a:buChar char="-"/>
            </a:pPr>
            <a:r>
              <a:rPr lang="pt-BR" sz="2000" dirty="0"/>
              <a:t>Quando tempo está vivendo na situação de endividamento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None/>
            </a:pPr>
            <a:endParaRPr sz="20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Font typeface="Roboto"/>
              <a:buChar char="-"/>
            </a:pPr>
            <a:r>
              <a:rPr lang="pt-BR" sz="2000" dirty="0"/>
              <a:t>Fatores que resultaram no endividamento  (desemprego, acidentes da vida, decisões financeiras equivocadas, descontrole de gastos aumento excessivo da dívida)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None/>
            </a:pPr>
            <a:r>
              <a:rPr lang="pt-BR" sz="2000" dirty="0"/>
              <a:t> </a:t>
            </a:r>
            <a:endParaRPr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Font typeface="Roboto"/>
              <a:buChar char="-"/>
            </a:pPr>
            <a:r>
              <a:rPr lang="pt-BR" sz="2000" dirty="0"/>
              <a:t>Como teve inicio  o processo de endividamento, já houve tentativas de acordos anteriores?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Font typeface="Roboto"/>
              <a:buNone/>
            </a:pPr>
            <a:endParaRPr sz="20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Font typeface="Roboto"/>
              <a:buChar char="-"/>
            </a:pPr>
            <a:r>
              <a:rPr lang="pt-BR" sz="2000" dirty="0"/>
              <a:t>Recebeu suporte técnico, ou teve apoio de entidades de SNDC ou de outras fontes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Roboto"/>
              <a:buNone/>
            </a:pPr>
            <a:endParaRPr dirty="0"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406" y="4519887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Situação econômica (renda e  fonte)</a:t>
            </a: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311699" y="1505699"/>
            <a:ext cx="8520599" cy="350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Char char="-"/>
            </a:pPr>
            <a:r>
              <a:rPr lang="pt-BR" sz="2000" dirty="0"/>
              <a:t>Como é composta a estrutura de renda familiar ( individual, coletiva na distribuição dos gastos de sobrevivência)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None/>
            </a:pPr>
            <a:r>
              <a:rPr lang="pt-BR" sz="2000" dirty="0"/>
              <a:t> </a:t>
            </a:r>
            <a:endParaRPr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Char char="-"/>
            </a:pPr>
            <a:r>
              <a:rPr lang="pt-BR" sz="2000" dirty="0"/>
              <a:t>Natureza da fonte de renda (atividade de trabalho formal, informal, aposentado, autônomo, servidor publico, microempreendedor, empresário, profissional liberal)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None/>
            </a:pPr>
            <a:endParaRPr sz="20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Char char="-"/>
            </a:pPr>
            <a:r>
              <a:rPr lang="pt-BR" sz="2000" dirty="0"/>
              <a:t>Tipo de renda, (assalariado, remuneração fixa ou variada)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None/>
            </a:pPr>
            <a:endParaRPr sz="20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Char char="-"/>
            </a:pPr>
            <a:r>
              <a:rPr lang="pt-BR" sz="2000" dirty="0"/>
              <a:t>Capacidade e comprovação de renda e fixa e variável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None/>
            </a:pPr>
            <a:endParaRPr sz="20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Char char="-"/>
            </a:pPr>
            <a:r>
              <a:rPr lang="pt-BR" sz="2000" dirty="0"/>
              <a:t>Disponibilidade de renda líquida para avaliação de propostas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Font typeface="Roboto"/>
              <a:buNone/>
            </a:pPr>
            <a:endParaRPr sz="20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0981" y="4485999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Planejamento financeiro (controle)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1"/>
          </p:nvPr>
        </p:nvSpPr>
        <p:spPr>
          <a:xfrm>
            <a:off x="311699" y="1505699"/>
            <a:ext cx="8520599" cy="350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545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Char char="-"/>
            </a:pPr>
            <a:r>
              <a:rPr lang="pt-BR" sz="2900"/>
              <a:t>Já utilizou alguma ferramenta de planejamento financeiro ou de controle de despesa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None/>
            </a:pPr>
            <a:endParaRPr sz="29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Char char="-"/>
            </a:pPr>
            <a:r>
              <a:rPr lang="pt-BR" sz="2900"/>
              <a:t>Possuiu noções de educação financeira, consegue avaliar a própria situação financeira  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None/>
            </a:pPr>
            <a:endParaRPr sz="29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Char char="-"/>
            </a:pPr>
            <a:r>
              <a:rPr lang="pt-BR" sz="2900"/>
              <a:t>Consegue adotar medidas para reduzir os impactos negativos no orçamento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None/>
            </a:pPr>
            <a:endParaRPr sz="29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None/>
            </a:pPr>
            <a:endParaRPr sz="29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1724"/>
              <a:buFont typeface="Roboto"/>
              <a:buChar char="-"/>
            </a:pPr>
            <a:r>
              <a:rPr lang="pt-BR" sz="2900"/>
              <a:t>Possui predisposição para fazer restrições de gastos e monitoramento severo para não reincidir no endividamento </a:t>
            </a:r>
            <a:endParaRPr/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5262" y="4486000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574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Ferramentas de apoio</a:t>
            </a:r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311699" y="1505699"/>
            <a:ext cx="8520599" cy="328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2200"/>
              <a:t>Calculadora Cidadão do Banco Central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2200"/>
              <a:t>Canais de diálogo dos credores com as entidades acolhedoras na atualização dos saldos e envio de documentos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2200"/>
              <a:t>Envio de propostas através do Consumidor.gov.br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2200"/>
              <a:t>Núcleos de atendimentos capacitados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2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2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3838" y="4528270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rPr lang="pt-BR" sz="3100"/>
              <a:t>Natureza do estoque da dívida</a:t>
            </a:r>
            <a:r>
              <a:rPr lang="pt-BR"/>
              <a:t/>
            </a:r>
            <a:br>
              <a:rPr lang="pt-BR"/>
            </a:br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311700" y="1519425"/>
            <a:ext cx="85206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1600" dirty="0"/>
              <a:t>Identificação da modalidade de crédito (crédito pessoal, crédito consignado, cartão de crédito, cheque especial, financiamento veículo, imobiliário)</a:t>
            </a:r>
            <a:endParaRPr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16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1600" dirty="0"/>
              <a:t>Dívidas não bancárias (concessionárias de serviços públicos de água, energia, gás, telefonia e internet) </a:t>
            </a:r>
            <a:endParaRPr sz="16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1600" dirty="0"/>
              <a:t>Operações com garantias ( credito consignado, financiamento imobiliário, financiamento de veículos, home </a:t>
            </a:r>
            <a:r>
              <a:rPr lang="pt-BR" sz="1600" dirty="0" err="1"/>
              <a:t>equity</a:t>
            </a:r>
            <a:r>
              <a:rPr lang="pt-BR" sz="1600" dirty="0"/>
              <a:t> – crédito pessoal com garantia de imóvel ou veículo)</a:t>
            </a:r>
            <a:endParaRPr sz="16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pt-BR" sz="1600" dirty="0"/>
              <a:t>Inadimplência:  contas em atraso, tempo de atraso, risco de execução de garantia</a:t>
            </a:r>
            <a:endParaRPr sz="16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None/>
            </a:pPr>
            <a:endParaRPr sz="2000" dirty="0"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0981" y="4555606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574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Compromissos para renegociar dívidas</a:t>
            </a:r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311699" y="1505699"/>
            <a:ext cx="8520599" cy="328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Char char="-"/>
            </a:pPr>
            <a:r>
              <a:rPr lang="pt-BR" sz="2200"/>
              <a:t>Adotar medidas para reduzir os impactos negativos no orçamento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Char char="-"/>
            </a:pPr>
            <a:r>
              <a:rPr lang="pt-BR" sz="2200"/>
              <a:t>Utilizar instrumentos de controle e gestão de gastos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Char char="-"/>
            </a:pPr>
            <a:r>
              <a:rPr lang="pt-BR" sz="2200"/>
              <a:t>Buscar a quitação das dívidas de forma planejada para equilibrar os despesas correntes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None/>
            </a:pPr>
            <a:endParaRPr sz="2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3882"/>
              <a:buFont typeface="Roboto"/>
              <a:buChar char="-"/>
            </a:pPr>
            <a:r>
              <a:rPr lang="pt-BR" sz="2200"/>
              <a:t>Não comprometer a renda com acordos que resultem em nova fonte de endividamento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None/>
            </a:pPr>
            <a:endParaRPr sz="20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975" y="4477025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4625" y="1944450"/>
            <a:ext cx="30993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Casos Reais 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>
            <a:off x="4337725" y="716550"/>
            <a:ext cx="4619700" cy="4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Cartão de crédito</a:t>
            </a:r>
            <a:endParaRPr/>
          </a:p>
          <a:p>
            <a:pPr marL="457200" lvl="0" indent="-101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Consignado</a:t>
            </a:r>
            <a:endParaRPr/>
          </a:p>
          <a:p>
            <a:pPr marL="457200" lvl="0" indent="-101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Múltiplos crédito</a:t>
            </a:r>
            <a:endParaRPr sz="32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400" b="1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1308"/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2100" y="4426950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574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Caso 1 – Endividamento cartão de crédito</a:t>
            </a:r>
            <a:endParaRPr/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118" y="4551054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11699" y="1505700"/>
            <a:ext cx="8385491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b="1"/>
              <a:t>Estudo de reestruturação de dívida  em processo de superendividamento sem inadimplência </a:t>
            </a:r>
            <a:endParaRPr/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2392014"/>
            <a:ext cx="809625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/>
          <p:cNvSpPr/>
          <p:nvPr/>
        </p:nvSpPr>
        <p:spPr>
          <a:xfrm>
            <a:off x="311699" y="2084039"/>
            <a:ext cx="18902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Composição da dívida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311699" y="4457699"/>
            <a:ext cx="80114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Renda mensal: R$ 4,1 mil – regime CLT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Soma das parcelas: R$ 2.486,17 + Fatura do mês atual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187032" y="500925"/>
            <a:ext cx="8738757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Caso 2 – Superendividamento no consignado</a:t>
            </a:r>
            <a:endParaRPr/>
          </a:p>
        </p:txBody>
      </p:sp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675" y="133625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>
            <a:spLocks noGrp="1"/>
          </p:cNvSpPr>
          <p:nvPr>
            <p:ph type="body" idx="1"/>
          </p:nvPr>
        </p:nvSpPr>
        <p:spPr>
          <a:xfrm>
            <a:off x="311699" y="1253062"/>
            <a:ext cx="8385491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b="1"/>
              <a:t>Estudo de reestruturação de dívida caso superendividamento sem inadimplência </a:t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446810" y="1782703"/>
            <a:ext cx="18902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Composição da dívida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446810" y="4507436"/>
            <a:ext cx="80114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Renda mensal: R$ 7,7 mil – regime Servidor Público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Comprometimento de renda: 86%</a:t>
            </a:r>
            <a:endParaRPr/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937" y="1548071"/>
            <a:ext cx="70675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187032" y="500925"/>
            <a:ext cx="8738757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pt-BR" sz="3200"/>
              <a:t>Caso de Superendividamento crônico</a:t>
            </a:r>
            <a:endParaRPr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593" y="4518103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311699" y="1253062"/>
            <a:ext cx="8385491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b="1"/>
              <a:t>Estudo de reestruturação de dívida múltiplas operações </a:t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353264" y="4124333"/>
            <a:ext cx="41251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Documentário: </a:t>
            </a:r>
            <a:r>
              <a:rPr lang="pt-BR" sz="1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 caminho do superendividamento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353264" y="4518103"/>
            <a:ext cx="80114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Renda mensal: R$ 16 mil – regime Servidor Público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Comprometimento de renda: 120%</a:t>
            </a:r>
            <a:endParaRPr/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441" y="2067232"/>
            <a:ext cx="2957513" cy="194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/>
          <p:nvPr/>
        </p:nvSpPr>
        <p:spPr>
          <a:xfrm>
            <a:off x="872866" y="1676177"/>
            <a:ext cx="24210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dirty="0"/>
          </a:p>
        </p:txBody>
      </p:sp>
      <p:sp>
        <p:nvSpPr>
          <p:cNvPr id="179" name="Google Shape;179;p16"/>
          <p:cNvSpPr txBox="1"/>
          <p:nvPr/>
        </p:nvSpPr>
        <p:spPr>
          <a:xfrm>
            <a:off x="5342240" y="1671971"/>
            <a:ext cx="24210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dirty="0"/>
          </a:p>
        </p:txBody>
      </p:sp>
      <p:sp>
        <p:nvSpPr>
          <p:cNvPr id="180" name="Google Shape;180;p16"/>
          <p:cNvSpPr txBox="1"/>
          <p:nvPr/>
        </p:nvSpPr>
        <p:spPr>
          <a:xfrm>
            <a:off x="4785027" y="2166501"/>
            <a:ext cx="4047274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Todas as dividas renegociadas em 2 anos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0% das dívidas pagas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10% das dívidas para quitar até 05/2025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-1" y="261925"/>
            <a:ext cx="4250531" cy="3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 b="1" dirty="0">
                <a:solidFill>
                  <a:srgbClr val="6AA84F"/>
                </a:solidFill>
              </a:rPr>
              <a:t> </a:t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Expansão do crédito para as famílias no Brasil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510400" y="606300"/>
            <a:ext cx="4554600" cy="3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Modalidades de crédito</a:t>
            </a: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pt-BR"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Taxa de juros 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Publicidade e oferta de crédito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675" y="133625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1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664618" y="2258100"/>
            <a:ext cx="30993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/>
              <a:t>Obrigada!</a:t>
            </a:r>
            <a:endParaRPr dirty="0"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4344869" y="320906"/>
            <a:ext cx="4619700" cy="4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400" b="1"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t-BR" sz="1400" b="1" dirty="0"/>
              <a:t>Ione Amorim</a:t>
            </a:r>
            <a:endParaRPr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t-BR" sz="1400" b="1" dirty="0"/>
              <a:t>Coordenadora do Programa de Serviços  Financeiros</a:t>
            </a:r>
            <a:endParaRPr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400" b="1"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t-BR" sz="1400" b="1" dirty="0">
                <a:hlinkClick r:id="rId3"/>
              </a:rPr>
              <a:t>ione@idec.org.br</a:t>
            </a:r>
            <a:endParaRPr lang="pt-BR" sz="1400" b="1"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t-BR" sz="1400" b="1" dirty="0">
                <a:hlinkClick r:id="rId4"/>
              </a:rPr>
              <a:t>ioneamorim@gmail.com</a:t>
            </a:r>
            <a:endParaRPr lang="pt-BR" sz="1400" b="1"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t-BR" sz="2400" b="1" dirty="0"/>
              <a:t>Idec.org.br</a:t>
            </a:r>
            <a:endParaRPr dirty="0"/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pt-BR" sz="1400" b="1" dirty="0"/>
              <a:t> </a:t>
            </a:r>
            <a:endParaRPr sz="1400" b="1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1308" dirty="0"/>
          </a:p>
        </p:txBody>
      </p:sp>
      <p:pic>
        <p:nvPicPr>
          <p:cNvPr id="187" name="Google Shape;1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5269" y="4486069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23737" y="23193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pt-BR" sz="2400" dirty="0"/>
              <a:t>Evolução do volume de crédito em relação ao PIB</a:t>
            </a:r>
            <a:endParaRPr sz="2400" dirty="0"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119" y="4552950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51B324-DEE1-4911-BBFF-CB92F7DFD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374280"/>
            <a:ext cx="5944957" cy="33548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AFF4-1A6D-4A12-884F-7401FD0A4318}"/>
              </a:ext>
            </a:extLst>
          </p:cNvPr>
          <p:cNvSpPr txBox="1"/>
          <p:nvPr/>
        </p:nvSpPr>
        <p:spPr>
          <a:xfrm>
            <a:off x="942975" y="4814888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BCB</a:t>
            </a:r>
          </a:p>
        </p:txBody>
      </p:sp>
    </p:spTree>
    <p:extLst>
      <p:ext uri="{BB962C8B-B14F-4D97-AF65-F5344CB8AC3E}">
        <p14:creationId xmlns:p14="http://schemas.microsoft.com/office/powerpoint/2010/main" val="39333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145181" y="21050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pt-BR" sz="2400" dirty="0"/>
              <a:t>Composição da carteira de crédito para PF (mar/2024)</a:t>
            </a:r>
            <a:endParaRPr sz="2400" dirty="0"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118" y="4537234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AFF4-1A6D-4A12-884F-7401FD0A4318}"/>
              </a:ext>
            </a:extLst>
          </p:cNvPr>
          <p:cNvSpPr txBox="1"/>
          <p:nvPr/>
        </p:nvSpPr>
        <p:spPr>
          <a:xfrm>
            <a:off x="357180" y="4814888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BCB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AF96EE-983E-4BDA-93AF-E21D73710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0" y="1383701"/>
            <a:ext cx="5627427" cy="34311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564ED7-085E-4474-BDB1-CF18F555311F}"/>
              </a:ext>
            </a:extLst>
          </p:cNvPr>
          <p:cNvSpPr txBox="1"/>
          <p:nvPr/>
        </p:nvSpPr>
        <p:spPr>
          <a:xfrm>
            <a:off x="5730111" y="2721352"/>
            <a:ext cx="3283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 a soma das três modalidades de crédito consignado, o saldo  ocupa a segunda posição em saldo  de créditos concedidos,  com 18% da carteira para PF, atrás apenas das operações com crédito imobiliário que responde por 29% do saldo total em concessão de crédito para as famílias</a:t>
            </a:r>
          </a:p>
        </p:txBody>
      </p:sp>
    </p:spTree>
    <p:extLst>
      <p:ext uri="{BB962C8B-B14F-4D97-AF65-F5344CB8AC3E}">
        <p14:creationId xmlns:p14="http://schemas.microsoft.com/office/powerpoint/2010/main" val="17010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118" y="4537234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AFF4-1A6D-4A12-884F-7401FD0A4318}"/>
              </a:ext>
            </a:extLst>
          </p:cNvPr>
          <p:cNvSpPr txBox="1"/>
          <p:nvPr/>
        </p:nvSpPr>
        <p:spPr>
          <a:xfrm>
            <a:off x="942975" y="4814888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BCB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A7C0F96-C196-4724-98BA-91739962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5" y="158025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Taxa de juros por modalidade de crédito </a:t>
            </a:r>
            <a:br>
              <a:rPr lang="pt-BR" dirty="0"/>
            </a:br>
            <a:r>
              <a:rPr lang="pt-BR" dirty="0"/>
              <a:t>(março / 2024)</a:t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73FD75-601B-49CF-9451-9E2A9B320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640335"/>
            <a:ext cx="3857922" cy="31588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CA52B02-3E18-47E0-9887-A7CFAAD436F6}"/>
              </a:ext>
            </a:extLst>
          </p:cNvPr>
          <p:cNvSpPr txBox="1"/>
          <p:nvPr/>
        </p:nvSpPr>
        <p:spPr>
          <a:xfrm>
            <a:off x="4960143" y="1640335"/>
            <a:ext cx="3857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Novas regras para taxa de juros crédito rotativo e parcelado Resolução BCB n°.</a:t>
            </a:r>
            <a:r>
              <a:rPr lang="pt-BR" dirty="0">
                <a:hlinkClick r:id="rId5"/>
              </a:rPr>
              <a:t>5.112/23</a:t>
            </a:r>
            <a:endParaRPr lang="pt-BR" dirty="0"/>
          </a:p>
          <a:p>
            <a:endParaRPr lang="pt-BR" dirty="0"/>
          </a:p>
          <a:p>
            <a:r>
              <a:rPr lang="pt-BR" dirty="0"/>
              <a:t>As modalidades de cartão rotativo e parcelado a partir de 03/01/2024, o saldo será corrigido até uma vez o valor original da dívida, o que corresponderia a 100% ao ano.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2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118" y="4537234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AFF4-1A6D-4A12-884F-7401FD0A4318}"/>
              </a:ext>
            </a:extLst>
          </p:cNvPr>
          <p:cNvSpPr txBox="1"/>
          <p:nvPr/>
        </p:nvSpPr>
        <p:spPr>
          <a:xfrm>
            <a:off x="921543" y="4862364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BCB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A7C0F96-C196-4724-98BA-91739962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31" y="103822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Comportamento da taxa de juros </a:t>
            </a:r>
            <a:br>
              <a:rPr lang="pt-BR" dirty="0"/>
            </a:br>
            <a:r>
              <a:rPr lang="pt-BR" sz="2200" dirty="0"/>
              <a:t>(cartão rotativo e parcelado, cheque especial e crédito pessoal)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22B359-EB79-485D-BAC4-E6BB8D53F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80" y="1278731"/>
            <a:ext cx="6265069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-1" y="261925"/>
            <a:ext cx="4250531" cy="3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 b="1" dirty="0">
                <a:solidFill>
                  <a:srgbClr val="6AA84F"/>
                </a:solidFill>
              </a:rPr>
              <a:t> </a:t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sz="2400" b="1" dirty="0">
                <a:solidFill>
                  <a:srgbClr val="6AA84F"/>
                </a:solidFill>
              </a:rPr>
              <a:t/>
            </a:r>
            <a:br>
              <a:rPr lang="pt-BR" sz="2400" b="1" dirty="0">
                <a:solidFill>
                  <a:srgbClr val="6AA84F"/>
                </a:solidFill>
              </a:rPr>
            </a:br>
            <a:r>
              <a:rPr lang="pt-BR" b="1" dirty="0">
                <a:solidFill>
                  <a:srgbClr val="FFFFFF"/>
                </a:solidFill>
              </a:rPr>
              <a:t>Situação de endividamento das famílias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386263" y="606300"/>
            <a:ext cx="4678737" cy="3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Indicadores de inadimplência</a:t>
            </a: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Banco Central</a:t>
            </a: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pt-BR"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Pesquisa </a:t>
            </a:r>
            <a:r>
              <a:rPr lang="pt-BR" sz="2800" dirty="0" err="1"/>
              <a:t>Peic</a:t>
            </a:r>
            <a:r>
              <a:rPr lang="pt-BR" sz="2800" dirty="0"/>
              <a:t> - CNC 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800" dirty="0"/>
              <a:t>Ciclo de endividamento permanente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675" y="133625"/>
            <a:ext cx="695325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9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406" y="4439100"/>
            <a:ext cx="6953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31CE2DC-02A9-4511-915E-CEA8BAB0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31" y="122306"/>
            <a:ext cx="8520600" cy="623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Comportamento da inadimplência – BCB</a:t>
            </a:r>
            <a:br>
              <a:rPr lang="pt-BR" dirty="0"/>
            </a:br>
            <a:r>
              <a:rPr lang="pt-BR" sz="2000" dirty="0"/>
              <a:t>(Cartão rotativo e parcela, cheque especial e composição de dívidas)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AF7592-85CA-45B9-AC11-80951EB28F89}"/>
              </a:ext>
            </a:extLst>
          </p:cNvPr>
          <p:cNvSpPr txBox="1"/>
          <p:nvPr/>
        </p:nvSpPr>
        <p:spPr>
          <a:xfrm>
            <a:off x="735805" y="4852690"/>
            <a:ext cx="155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BCB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EEA6CC-50B2-4238-90C5-7FD7F4019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4" y="1347957"/>
            <a:ext cx="5627408" cy="35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1085</Words>
  <Application>Microsoft Office PowerPoint</Application>
  <PresentationFormat>Apresentação na tela (16:9)</PresentationFormat>
  <Paragraphs>237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Roboto</vt:lpstr>
      <vt:lpstr>Calibri</vt:lpstr>
      <vt:lpstr>Merriweather</vt:lpstr>
      <vt:lpstr>Arial Black</vt:lpstr>
      <vt:lpstr>Paradigm</vt:lpstr>
      <vt:lpstr>Ione Amorim ione@idec.org.br  </vt:lpstr>
      <vt:lpstr>   Radiografia do crédito e endividamento das famílias brasileiras</vt:lpstr>
      <vt:lpstr>    Expansão do crédito para as famílias no Brasil </vt:lpstr>
      <vt:lpstr>Evolução do volume de crédito em relação ao PIB</vt:lpstr>
      <vt:lpstr>Composição da carteira de crédito para PF (mar/2024)</vt:lpstr>
      <vt:lpstr>Taxa de juros por modalidade de crédito  (março / 2024) </vt:lpstr>
      <vt:lpstr>Comportamento da taxa de juros  (cartão rotativo e parcelado, cheque especial e crédito pessoal)  </vt:lpstr>
      <vt:lpstr>    Situação de endividamento das famílias</vt:lpstr>
      <vt:lpstr>Comportamento da inadimplência – BCB (Cartão rotativo e parcela, cheque especial e composição de dívidas) </vt:lpstr>
      <vt:lpstr>Comportamento da inadimplência – CNC (Pesquisa de Endividamento e Inadimplência do Consumidor - Peic) </vt:lpstr>
      <vt:lpstr>Comportamento da inadimplência – CNC (Pesquisa de Endividamento e Inadimplência do Consumidor ) </vt:lpstr>
      <vt:lpstr>Ciclo de endividamento permanente  Juros altos x juros “baixos”</vt:lpstr>
      <vt:lpstr>     Lei 14.181/2021 Tratamento do Superendividamento </vt:lpstr>
      <vt:lpstr>  Lei 14.690/2023 Programa Emergencial de Renegociação de Dívidas PF – Desenrola</vt:lpstr>
      <vt:lpstr>    Tratamento  coletivo do Superendividamento</vt:lpstr>
      <vt:lpstr>Aplicação do Artigo 104 A</vt:lpstr>
      <vt:lpstr>Aplicação do Artigo 104 B </vt:lpstr>
      <vt:lpstr>Aplicação do Artigo 104 C</vt:lpstr>
      <vt:lpstr>Desafios para  o SNDC</vt:lpstr>
      <vt:lpstr>Levantamento e histórico das dívidas</vt:lpstr>
      <vt:lpstr>Situação econômica (renda e  fonte)</vt:lpstr>
      <vt:lpstr>Planejamento financeiro (controle)</vt:lpstr>
      <vt:lpstr>Ferramentas de apoio</vt:lpstr>
      <vt:lpstr>Natureza do estoque da dívida </vt:lpstr>
      <vt:lpstr>Compromissos para renegociar dívidas</vt:lpstr>
      <vt:lpstr>Casos Reais </vt:lpstr>
      <vt:lpstr>Caso 1 – Endividamento cartão de crédito</vt:lpstr>
      <vt:lpstr>Caso 2 – Superendividamento no consignado</vt:lpstr>
      <vt:lpstr>Caso de Superendividamento crônico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Ione Amorim ione@idec.org.br</dc:title>
  <dc:creator>Ione Amorim</dc:creator>
  <cp:lastModifiedBy>Juliano Delmondes de Souza</cp:lastModifiedBy>
  <cp:revision>30</cp:revision>
  <dcterms:modified xsi:type="dcterms:W3CDTF">2024-05-26T14:04:40Z</dcterms:modified>
</cp:coreProperties>
</file>