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73"/>
  </p:notesMasterIdLst>
  <p:handoutMasterIdLst>
    <p:handoutMasterId r:id="rId74"/>
  </p:handoutMasterIdLst>
  <p:sldIdLst>
    <p:sldId id="391" r:id="rId2"/>
    <p:sldId id="531" r:id="rId3"/>
    <p:sldId id="675" r:id="rId4"/>
    <p:sldId id="549" r:id="rId5"/>
    <p:sldId id="551" r:id="rId6"/>
    <p:sldId id="550" r:id="rId7"/>
    <p:sldId id="539" r:id="rId8"/>
    <p:sldId id="813" r:id="rId9"/>
    <p:sldId id="544" r:id="rId10"/>
    <p:sldId id="547" r:id="rId11"/>
    <p:sldId id="548" r:id="rId12"/>
    <p:sldId id="592" r:id="rId13"/>
    <p:sldId id="558" r:id="rId14"/>
    <p:sldId id="552" r:id="rId15"/>
    <p:sldId id="566" r:id="rId16"/>
    <p:sldId id="814" r:id="rId17"/>
    <p:sldId id="815" r:id="rId18"/>
    <p:sldId id="817" r:id="rId19"/>
    <p:sldId id="553" r:id="rId20"/>
    <p:sldId id="556" r:id="rId21"/>
    <p:sldId id="560" r:id="rId22"/>
    <p:sldId id="563" r:id="rId23"/>
    <p:sldId id="562" r:id="rId24"/>
    <p:sldId id="561" r:id="rId25"/>
    <p:sldId id="557" r:id="rId26"/>
    <p:sldId id="555" r:id="rId27"/>
    <p:sldId id="568" r:id="rId28"/>
    <p:sldId id="569" r:id="rId29"/>
    <p:sldId id="564" r:id="rId30"/>
    <p:sldId id="816" r:id="rId31"/>
    <p:sldId id="565" r:id="rId32"/>
    <p:sldId id="594" r:id="rId33"/>
    <p:sldId id="400" r:id="rId34"/>
    <p:sldId id="567" r:id="rId35"/>
    <p:sldId id="596" r:id="rId36"/>
    <p:sldId id="595" r:id="rId37"/>
    <p:sldId id="597" r:id="rId38"/>
    <p:sldId id="447" r:id="rId39"/>
    <p:sldId id="442" r:id="rId40"/>
    <p:sldId id="467" r:id="rId41"/>
    <p:sldId id="469" r:id="rId42"/>
    <p:sldId id="471" r:id="rId43"/>
    <p:sldId id="445" r:id="rId44"/>
    <p:sldId id="449" r:id="rId45"/>
    <p:sldId id="535" r:id="rId46"/>
    <p:sldId id="546" r:id="rId47"/>
    <p:sldId id="570" r:id="rId48"/>
    <p:sldId id="456" r:id="rId49"/>
    <p:sldId id="457" r:id="rId50"/>
    <p:sldId id="458" r:id="rId51"/>
    <p:sldId id="459" r:id="rId52"/>
    <p:sldId id="460" r:id="rId53"/>
    <p:sldId id="468" r:id="rId54"/>
    <p:sldId id="461" r:id="rId55"/>
    <p:sldId id="470" r:id="rId56"/>
    <p:sldId id="465" r:id="rId57"/>
    <p:sldId id="466" r:id="rId58"/>
    <p:sldId id="536" r:id="rId59"/>
    <p:sldId id="537" r:id="rId60"/>
    <p:sldId id="538" r:id="rId61"/>
    <p:sldId id="398" r:id="rId62"/>
    <p:sldId id="451" r:id="rId63"/>
    <p:sldId id="455" r:id="rId64"/>
    <p:sldId id="541" r:id="rId65"/>
    <p:sldId id="542" r:id="rId66"/>
    <p:sldId id="453" r:id="rId67"/>
    <p:sldId id="463" r:id="rId68"/>
    <p:sldId id="464" r:id="rId69"/>
    <p:sldId id="462" r:id="rId70"/>
    <p:sldId id="454" r:id="rId71"/>
    <p:sldId id="331" r:id="rId72"/>
  </p:sldIdLst>
  <p:sldSz cx="9144000" cy="6858000" type="screen4x3"/>
  <p:notesSz cx="6797675" cy="9928225"/>
  <p:defaultTextStyle>
    <a:defPPr>
      <a:defRPr lang="pt-BR"/>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38" userDrawn="1">
          <p15:clr>
            <a:srgbClr val="A4A3A4"/>
          </p15:clr>
        </p15:guide>
        <p15:guide id="2" pos="2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p:restoredTop sz="94628"/>
  </p:normalViewPr>
  <p:slideViewPr>
    <p:cSldViewPr showGuides="1">
      <p:cViewPr varScale="1">
        <p:scale>
          <a:sx n="69" d="100"/>
          <a:sy n="69" d="100"/>
        </p:scale>
        <p:origin x="774" y="66"/>
      </p:cViewPr>
      <p:guideLst>
        <p:guide orient="horz" pos="2238"/>
        <p:guide pos="2872"/>
      </p:guideLst>
    </p:cSldViewPr>
  </p:slideViewPr>
  <p:outlineViewPr>
    <p:cViewPr>
      <p:scale>
        <a:sx n="33" d="100"/>
        <a:sy n="33" d="100"/>
      </p:scale>
      <p:origin x="48" y="39198"/>
    </p:cViewPr>
  </p:outlineViewPr>
  <p:notesTextViewPr>
    <p:cViewPr>
      <p:scale>
        <a:sx n="100" d="100"/>
        <a:sy n="100" d="100"/>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Espaço Reservado para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61B329C1-7632-4E4C-97B5-62584D6BE1B6}" type="datetimeFigureOut">
              <a:rPr kumimoji="0" lang="pt-B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27/05/2024</a:t>
            </a:fld>
            <a:endParaRPr kumimoji="0" lang="pt-BR"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Espaço Reservado para Rodapé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Espaço Reservado para Número de Slid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p>
            <a:pPr lvl="0" algn="r" eaLnBrk="1" fontAlgn="base" hangingPunct="1">
              <a:buNone/>
            </a:pPr>
            <a:fld id="{9A0DB2DC-4C9A-4742-B13C-FB6460FD3503}" type="slidenum">
              <a:rPr lang="pt-BR" sz="1200" strike="noStrike" noProof="1" dirty="0">
                <a:latin typeface="Arial" panose="020B0604020202020204" pitchFamily="34" charset="0"/>
                <a:ea typeface="+mn-ea"/>
                <a:cs typeface="+mn-cs"/>
              </a:rPr>
              <a:t>‹nº›</a:t>
            </a:fld>
            <a:endParaRPr lang="pt-BR" sz="1200" strike="noStrike" noProof="1"/>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1868597E-ED7D-4E2E-BFFC-561BD1826BF4}" type="datetimeFigureOut">
              <a:rPr kumimoji="0" lang="pt-B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27/05/2024</a:t>
            </a:fld>
            <a:endParaRPr kumimoji="0" lang="pt-BR"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Espaço Reservado para Imagem de Slide 3"/>
          <p:cNvSpPr>
            <a:spLocks noGrp="1" noRot="1" noChangeAspect="1"/>
          </p:cNvSpPr>
          <p:nvPr>
            <p:ph type="sldImg" idx="2"/>
          </p:nvPr>
        </p:nvSpPr>
        <p:spPr>
          <a:xfrm>
            <a:off x="917575" y="744538"/>
            <a:ext cx="4962525" cy="3722688"/>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pt-BR"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Espaço Reservado para Anotações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pt-BR" sz="1200" b="0" i="0" u="none" strike="noStrike" kern="1200" cap="none" spc="0" normalizeH="0" baseline="0" noProof="0">
                <a:ln>
                  <a:noFill/>
                </a:ln>
                <a:solidFill>
                  <a:schemeClr val="tx1"/>
                </a:solidFill>
                <a:effectLst/>
                <a:uLnTx/>
                <a:uFillTx/>
                <a:latin typeface="+mn-lt"/>
                <a:ea typeface="+mn-ea"/>
                <a:cs typeface="+mn-cs"/>
              </a:rPr>
              <a:t>Clique para editar os estilos do texto mestre</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pt-BR" sz="1200" b="0" i="0" u="none" strike="noStrike" kern="1200" cap="none" spc="0" normalizeH="0" baseline="0" noProof="0">
                <a:ln>
                  <a:noFill/>
                </a:ln>
                <a:solidFill>
                  <a:schemeClr val="tx1"/>
                </a:solidFill>
                <a:effectLst/>
                <a:uLnTx/>
                <a:uFillTx/>
                <a:latin typeface="+mn-lt"/>
                <a:ea typeface="+mn-ea"/>
                <a:cs typeface="+mn-cs"/>
              </a:rPr>
              <a:t>Segundo nível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pt-BR" sz="1200" b="0" i="0" u="none" strike="noStrike" kern="1200" cap="none" spc="0" normalizeH="0" baseline="0" noProof="0">
                <a:ln>
                  <a:noFill/>
                </a:ln>
                <a:solidFill>
                  <a:schemeClr val="tx1"/>
                </a:solidFill>
                <a:effectLst/>
                <a:uLnTx/>
                <a:uFillTx/>
                <a:latin typeface="+mn-lt"/>
                <a:ea typeface="+mn-ea"/>
                <a:cs typeface="+mn-cs"/>
              </a:rPr>
              <a:t>Terceiro nível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pt-BR" sz="1200" b="0" i="0" u="none" strike="noStrike" kern="1200" cap="none" spc="0" normalizeH="0" baseline="0" noProof="0">
                <a:ln>
                  <a:noFill/>
                </a:ln>
                <a:solidFill>
                  <a:schemeClr val="tx1"/>
                </a:solidFill>
                <a:effectLst/>
                <a:uLnTx/>
                <a:uFillTx/>
                <a:latin typeface="+mn-lt"/>
                <a:ea typeface="+mn-ea"/>
                <a:cs typeface="+mn-cs"/>
              </a:rPr>
              <a:t>Quarto nível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pt-BR" sz="1200" b="0" i="0" u="none" strike="noStrike" kern="1200" cap="none" spc="0" normalizeH="0" baseline="0" noProof="0">
                <a:ln>
                  <a:noFill/>
                </a:ln>
                <a:solidFill>
                  <a:schemeClr val="tx1"/>
                </a:solidFill>
                <a:effectLst/>
                <a:uLnTx/>
                <a:uFillTx/>
                <a:latin typeface="+mn-lt"/>
                <a:ea typeface="+mn-ea"/>
                <a:cs typeface="+mn-cs"/>
              </a:rPr>
              <a:t>Quinto nível</a:t>
            </a:r>
          </a:p>
        </p:txBody>
      </p:sp>
      <p:sp>
        <p:nvSpPr>
          <p:cNvPr id="6" name="Espaço Reservado para Rodapé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Espaço Reservado para Número de Slid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p>
            <a:pPr lvl="0" algn="r" eaLnBrk="1" fontAlgn="base" hangingPunct="1">
              <a:buNone/>
            </a:pPr>
            <a:fld id="{9A0DB2DC-4C9A-4742-B13C-FB6460FD3503}" type="slidenum">
              <a:rPr lang="pt-BR" sz="1200" strike="noStrike" noProof="1" dirty="0">
                <a:latin typeface="Arial" panose="020B0604020202020204" pitchFamily="34" charset="0"/>
                <a:ea typeface="+mn-ea"/>
                <a:cs typeface="+mn-cs"/>
              </a:rPr>
              <a:t>‹nº›</a:t>
            </a:fld>
            <a:endParaRPr lang="pt-BR"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85800" y="2130425"/>
            <a:ext cx="7772400" cy="1470025"/>
          </a:xfrm>
        </p:spPr>
        <p:txBody>
          <a:bodyPr/>
          <a:lstStyle/>
          <a:p>
            <a:pPr fontAlgn="base"/>
            <a:r>
              <a:rPr lang="pt-BR" strike="noStrike" noProof="1"/>
              <a:t>Clique para editar o estilo do título mestre</a:t>
            </a:r>
          </a:p>
        </p:txBody>
      </p:sp>
      <p:sp>
        <p:nvSpPr>
          <p:cNvPr id="3" name="Subtítulo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pt-BR" strike="noStrike" noProof="1"/>
              <a:t>Clique para editar o estilo do subtítulo mestre</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5FDE95-C82D-4BC7-9FB9-D248C72C03ED}" type="datetimeFigureOut">
              <a:rPr kumimoji="0" lang="pt-BR" sz="1200" b="0" i="0" u="none" strike="noStrike" kern="1200" cap="none" spc="0" normalizeH="0" baseline="0" noProof="0">
                <a:ln>
                  <a:noFill/>
                </a:ln>
                <a:solidFill>
                  <a:prstClr val="black">
                    <a:tint val="75000"/>
                  </a:prstClr>
                </a:solidFill>
                <a:effectLst/>
                <a:uLnTx/>
                <a:uFillTx/>
                <a:latin typeface="+mn-lt"/>
                <a:ea typeface="+mn-ea"/>
                <a:cs typeface="+mn-cs"/>
              </a:rPr>
              <a:t>27/05/2024</a:t>
            </a:fld>
            <a:endParaRPr kumimoji="0" lang="pt-BR"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pt-BR"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fontAlgn="base" hangingPunct="1">
              <a:buNone/>
            </a:pPr>
            <a:fld id="{9A0DB2DC-4C9A-4742-B13C-FB6460FD3503}" type="slidenum">
              <a:rPr lang="pt-BR" strike="noStrike" noProof="1" dirty="0">
                <a:latin typeface="Calibri" panose="020F0502020204030204" pitchFamily="34" charset="0"/>
                <a:ea typeface="+mn-ea"/>
                <a:cs typeface="+mn-cs"/>
              </a:rPr>
              <a:t>‹nº›</a:t>
            </a:fld>
            <a:endParaRPr lang="pt-BR"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pPr fontAlgn="base"/>
            <a:r>
              <a:rPr lang="pt-BR" strike="noStrike" noProof="1"/>
              <a:t>Clique para editar o estilo do título mestre</a:t>
            </a:r>
          </a:p>
        </p:txBody>
      </p:sp>
      <p:sp>
        <p:nvSpPr>
          <p:cNvPr id="3" name="Espaço Reservado para Texto Vertical 2"/>
          <p:cNvSpPr>
            <a:spLocks noGrp="1"/>
          </p:cNvSpPr>
          <p:nvPr>
            <p:ph type="body" orient="vert" idx="1" hasCustomPrompt="1"/>
          </p:nvPr>
        </p:nvSpPr>
        <p:spPr/>
        <p:txBody>
          <a:bodyPr vert="eaVert"/>
          <a:lstStyle/>
          <a:p>
            <a:pPr lvl="0" fontAlgn="base"/>
            <a:r>
              <a:rPr lang="pt-BR" strike="noStrike" noProof="1"/>
              <a:t>Clique para editar os estilos do texto mestre</a:t>
            </a:r>
          </a:p>
          <a:p>
            <a:pPr lvl="1" fontAlgn="base"/>
            <a:r>
              <a:rPr lang="pt-BR" strike="noStrike" noProof="1"/>
              <a:t>Segundo nível</a:t>
            </a:r>
          </a:p>
          <a:p>
            <a:pPr lvl="2" fontAlgn="base"/>
            <a:r>
              <a:rPr lang="pt-BR" strike="noStrike" noProof="1"/>
              <a:t>Terceiro nível</a:t>
            </a:r>
          </a:p>
          <a:p>
            <a:pPr lvl="3" fontAlgn="base"/>
            <a:r>
              <a:rPr lang="pt-BR" strike="noStrike" noProof="1"/>
              <a:t>Quarto nível</a:t>
            </a:r>
          </a:p>
          <a:p>
            <a:pPr lvl="4" fontAlgn="base"/>
            <a:r>
              <a:rPr lang="pt-BR" strike="noStrike" noProof="1"/>
              <a:t>Quinto nível</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5FDE95-C82D-4BC7-9FB9-D248C72C03ED}" type="datetimeFigureOut">
              <a:rPr kumimoji="0" lang="pt-BR" sz="1200" b="0" i="0" u="none" strike="noStrike" kern="1200" cap="none" spc="0" normalizeH="0" baseline="0" noProof="0">
                <a:ln>
                  <a:noFill/>
                </a:ln>
                <a:solidFill>
                  <a:prstClr val="black">
                    <a:tint val="75000"/>
                  </a:prstClr>
                </a:solidFill>
                <a:effectLst/>
                <a:uLnTx/>
                <a:uFillTx/>
                <a:latin typeface="+mn-lt"/>
                <a:ea typeface="+mn-ea"/>
                <a:cs typeface="+mn-cs"/>
              </a:rPr>
              <a:t>27/05/2024</a:t>
            </a:fld>
            <a:endParaRPr kumimoji="0" lang="pt-BR"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pt-BR"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fontAlgn="base" hangingPunct="1">
              <a:buNone/>
            </a:pPr>
            <a:fld id="{9A0DB2DC-4C9A-4742-B13C-FB6460FD3503}" type="slidenum">
              <a:rPr lang="pt-BR" strike="noStrike" noProof="1" dirty="0">
                <a:latin typeface="Calibri" panose="020F0502020204030204" pitchFamily="34" charset="0"/>
                <a:ea typeface="+mn-ea"/>
                <a:cs typeface="+mn-cs"/>
              </a:rPr>
              <a:t>‹nº›</a:t>
            </a:fld>
            <a:endParaRPr lang="pt-BR"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6629400" y="274638"/>
            <a:ext cx="2057400" cy="5851525"/>
          </a:xfrm>
        </p:spPr>
        <p:txBody>
          <a:bodyPr vert="eaVert"/>
          <a:lstStyle/>
          <a:p>
            <a:pPr fontAlgn="base"/>
            <a:r>
              <a:rPr lang="pt-BR" strike="noStrike" noProof="1"/>
              <a:t>Clique para editar o estilo do título mestre</a:t>
            </a:r>
          </a:p>
        </p:txBody>
      </p:sp>
      <p:sp>
        <p:nvSpPr>
          <p:cNvPr id="3" name="Espaço Reservado para Texto Vertical 2"/>
          <p:cNvSpPr>
            <a:spLocks noGrp="1"/>
          </p:cNvSpPr>
          <p:nvPr>
            <p:ph type="body" orient="vert" idx="1" hasCustomPrompt="1"/>
          </p:nvPr>
        </p:nvSpPr>
        <p:spPr>
          <a:xfrm>
            <a:off x="457200" y="274638"/>
            <a:ext cx="6019800" cy="5851525"/>
          </a:xfrm>
        </p:spPr>
        <p:txBody>
          <a:bodyPr vert="eaVert"/>
          <a:lstStyle/>
          <a:p>
            <a:pPr lvl="0" fontAlgn="base"/>
            <a:r>
              <a:rPr lang="pt-BR" strike="noStrike" noProof="1"/>
              <a:t>Clique para editar os estilos do texto mestre</a:t>
            </a:r>
          </a:p>
          <a:p>
            <a:pPr lvl="1" fontAlgn="base"/>
            <a:r>
              <a:rPr lang="pt-BR" strike="noStrike" noProof="1"/>
              <a:t>Segundo nível</a:t>
            </a:r>
          </a:p>
          <a:p>
            <a:pPr lvl="2" fontAlgn="base"/>
            <a:r>
              <a:rPr lang="pt-BR" strike="noStrike" noProof="1"/>
              <a:t>Terceiro nível</a:t>
            </a:r>
          </a:p>
          <a:p>
            <a:pPr lvl="3" fontAlgn="base"/>
            <a:r>
              <a:rPr lang="pt-BR" strike="noStrike" noProof="1"/>
              <a:t>Quarto nível</a:t>
            </a:r>
          </a:p>
          <a:p>
            <a:pPr lvl="4" fontAlgn="base"/>
            <a:r>
              <a:rPr lang="pt-BR" strike="noStrike" noProof="1"/>
              <a:t>Quinto nível</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5FDE95-C82D-4BC7-9FB9-D248C72C03ED}" type="datetimeFigureOut">
              <a:rPr kumimoji="0" lang="pt-BR" sz="1200" b="0" i="0" u="none" strike="noStrike" kern="1200" cap="none" spc="0" normalizeH="0" baseline="0" noProof="0">
                <a:ln>
                  <a:noFill/>
                </a:ln>
                <a:solidFill>
                  <a:prstClr val="black">
                    <a:tint val="75000"/>
                  </a:prstClr>
                </a:solidFill>
                <a:effectLst/>
                <a:uLnTx/>
                <a:uFillTx/>
                <a:latin typeface="+mn-lt"/>
                <a:ea typeface="+mn-ea"/>
                <a:cs typeface="+mn-cs"/>
              </a:rPr>
              <a:t>27/05/2024</a:t>
            </a:fld>
            <a:endParaRPr kumimoji="0" lang="pt-BR"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pt-BR"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fontAlgn="base" hangingPunct="1">
              <a:buNone/>
            </a:pPr>
            <a:fld id="{9A0DB2DC-4C9A-4742-B13C-FB6460FD3503}" type="slidenum">
              <a:rPr lang="pt-BR" strike="noStrike" noProof="1" dirty="0">
                <a:latin typeface="Calibri" panose="020F0502020204030204" pitchFamily="34" charset="0"/>
                <a:ea typeface="+mn-ea"/>
                <a:cs typeface="+mn-cs"/>
              </a:rPr>
              <a:t>‹nº›</a:t>
            </a:fld>
            <a:endParaRPr lang="pt-BR"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pPr fontAlgn="base"/>
            <a:r>
              <a:rPr lang="pt-BR" strike="noStrike" noProof="1"/>
              <a:t>Clique para editar o estilo do título mestre</a:t>
            </a:r>
          </a:p>
        </p:txBody>
      </p:sp>
      <p:sp>
        <p:nvSpPr>
          <p:cNvPr id="3" name="Espaço Reservado para Conteúdo 2"/>
          <p:cNvSpPr>
            <a:spLocks noGrp="1"/>
          </p:cNvSpPr>
          <p:nvPr>
            <p:ph idx="1" hasCustomPrompt="1"/>
          </p:nvPr>
        </p:nvSpPr>
        <p:spPr/>
        <p:txBody>
          <a:bodyPr/>
          <a:lstStyle/>
          <a:p>
            <a:pPr lvl="0" fontAlgn="base"/>
            <a:r>
              <a:rPr lang="pt-BR" strike="noStrike" noProof="1"/>
              <a:t>Clique para editar os estilos do texto mestre</a:t>
            </a:r>
          </a:p>
          <a:p>
            <a:pPr lvl="1" fontAlgn="base"/>
            <a:r>
              <a:rPr lang="pt-BR" strike="noStrike" noProof="1"/>
              <a:t>Segundo nível</a:t>
            </a:r>
          </a:p>
          <a:p>
            <a:pPr lvl="2" fontAlgn="base"/>
            <a:r>
              <a:rPr lang="pt-BR" strike="noStrike" noProof="1"/>
              <a:t>Terceiro nível</a:t>
            </a:r>
          </a:p>
          <a:p>
            <a:pPr lvl="3" fontAlgn="base"/>
            <a:r>
              <a:rPr lang="pt-BR" strike="noStrike" noProof="1"/>
              <a:t>Quarto nível</a:t>
            </a:r>
          </a:p>
          <a:p>
            <a:pPr lvl="4" fontAlgn="base"/>
            <a:r>
              <a:rPr lang="pt-BR" strike="noStrike" noProof="1"/>
              <a:t>Quinto nível</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5FDE95-C82D-4BC7-9FB9-D248C72C03ED}" type="datetimeFigureOut">
              <a:rPr kumimoji="0" lang="pt-BR" sz="1200" b="0" i="0" u="none" strike="noStrike" kern="1200" cap="none" spc="0" normalizeH="0" baseline="0" noProof="0">
                <a:ln>
                  <a:noFill/>
                </a:ln>
                <a:solidFill>
                  <a:prstClr val="black">
                    <a:tint val="75000"/>
                  </a:prstClr>
                </a:solidFill>
                <a:effectLst/>
                <a:uLnTx/>
                <a:uFillTx/>
                <a:latin typeface="+mn-lt"/>
                <a:ea typeface="+mn-ea"/>
                <a:cs typeface="+mn-cs"/>
              </a:rPr>
              <a:t>27/05/2024</a:t>
            </a:fld>
            <a:endParaRPr kumimoji="0" lang="pt-BR"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pt-BR"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fontAlgn="base" hangingPunct="1">
              <a:buNone/>
            </a:pPr>
            <a:fld id="{9A0DB2DC-4C9A-4742-B13C-FB6460FD3503}" type="slidenum">
              <a:rPr lang="pt-BR" strike="noStrike" noProof="1" dirty="0">
                <a:latin typeface="Calibri" panose="020F0502020204030204" pitchFamily="34" charset="0"/>
                <a:ea typeface="+mn-ea"/>
                <a:cs typeface="+mn-cs"/>
              </a:rPr>
              <a:t>‹nº›</a:t>
            </a:fld>
            <a:endParaRPr lang="pt-BR"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22313" y="4406900"/>
            <a:ext cx="7772400" cy="1362075"/>
          </a:xfrm>
        </p:spPr>
        <p:txBody>
          <a:bodyPr anchor="t"/>
          <a:lstStyle>
            <a:lvl1pPr algn="l">
              <a:defRPr sz="4000" b="1" cap="all"/>
            </a:lvl1pPr>
          </a:lstStyle>
          <a:p>
            <a:pPr fontAlgn="base"/>
            <a:r>
              <a:rPr lang="pt-BR" strike="noStrike" noProof="1"/>
              <a:t>Clique para editar o estilo do título mestre</a:t>
            </a:r>
          </a:p>
        </p:txBody>
      </p:sp>
      <p:sp>
        <p:nvSpPr>
          <p:cNvPr id="3" name="Espaço Reservado para Texto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pt-BR" strike="noStrike" noProof="1"/>
              <a:t>Clique para editar os estilos do texto mestre</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5FDE95-C82D-4BC7-9FB9-D248C72C03ED}" type="datetimeFigureOut">
              <a:rPr kumimoji="0" lang="pt-BR" sz="1200" b="0" i="0" u="none" strike="noStrike" kern="1200" cap="none" spc="0" normalizeH="0" baseline="0" noProof="0">
                <a:ln>
                  <a:noFill/>
                </a:ln>
                <a:solidFill>
                  <a:prstClr val="black">
                    <a:tint val="75000"/>
                  </a:prstClr>
                </a:solidFill>
                <a:effectLst/>
                <a:uLnTx/>
                <a:uFillTx/>
                <a:latin typeface="+mn-lt"/>
                <a:ea typeface="+mn-ea"/>
                <a:cs typeface="+mn-cs"/>
              </a:rPr>
              <a:t>27/05/2024</a:t>
            </a:fld>
            <a:endParaRPr kumimoji="0" lang="pt-BR"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pt-BR"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fontAlgn="base" hangingPunct="1">
              <a:buNone/>
            </a:pPr>
            <a:fld id="{9A0DB2DC-4C9A-4742-B13C-FB6460FD3503}" type="slidenum">
              <a:rPr lang="pt-BR" strike="noStrike" noProof="1" dirty="0">
                <a:latin typeface="Calibri" panose="020F0502020204030204" pitchFamily="34" charset="0"/>
                <a:ea typeface="+mn-ea"/>
                <a:cs typeface="+mn-cs"/>
              </a:rPr>
              <a:t>‹nº›</a:t>
            </a:fld>
            <a:endParaRPr lang="pt-BR"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pPr fontAlgn="base"/>
            <a:r>
              <a:rPr lang="pt-BR" strike="noStrike" noProof="1"/>
              <a:t>Clique para editar o estilo do título mestre</a:t>
            </a:r>
          </a:p>
        </p:txBody>
      </p:sp>
      <p:sp>
        <p:nvSpPr>
          <p:cNvPr id="3" name="Espaço Reservado para Conteúdo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pt-BR" strike="noStrike" noProof="1"/>
              <a:t>Clique para editar os estilos do texto mestre</a:t>
            </a:r>
          </a:p>
          <a:p>
            <a:pPr lvl="1" fontAlgn="base"/>
            <a:r>
              <a:rPr lang="pt-BR" strike="noStrike" noProof="1"/>
              <a:t>Segundo nível</a:t>
            </a:r>
          </a:p>
          <a:p>
            <a:pPr lvl="2" fontAlgn="base"/>
            <a:r>
              <a:rPr lang="pt-BR" strike="noStrike" noProof="1"/>
              <a:t>Terceiro nível</a:t>
            </a:r>
          </a:p>
          <a:p>
            <a:pPr lvl="3" fontAlgn="base"/>
            <a:r>
              <a:rPr lang="pt-BR" strike="noStrike" noProof="1"/>
              <a:t>Quarto nível</a:t>
            </a:r>
          </a:p>
          <a:p>
            <a:pPr lvl="4" fontAlgn="base"/>
            <a:r>
              <a:rPr lang="pt-BR" strike="noStrike" noProof="1"/>
              <a:t>Quinto nível</a:t>
            </a:r>
          </a:p>
        </p:txBody>
      </p:sp>
      <p:sp>
        <p:nvSpPr>
          <p:cNvPr id="4" name="Espaço Reservado para Conteúdo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pt-BR" strike="noStrike" noProof="1"/>
              <a:t>Clique para editar os estilos do texto mestre</a:t>
            </a:r>
          </a:p>
          <a:p>
            <a:pPr lvl="1" fontAlgn="base"/>
            <a:r>
              <a:rPr lang="pt-BR" strike="noStrike" noProof="1"/>
              <a:t>Segundo nível</a:t>
            </a:r>
          </a:p>
          <a:p>
            <a:pPr lvl="2" fontAlgn="base"/>
            <a:r>
              <a:rPr lang="pt-BR" strike="noStrike" noProof="1"/>
              <a:t>Terceiro nível</a:t>
            </a:r>
          </a:p>
          <a:p>
            <a:pPr lvl="3" fontAlgn="base"/>
            <a:r>
              <a:rPr lang="pt-BR" strike="noStrike" noProof="1"/>
              <a:t>Quarto nível</a:t>
            </a:r>
          </a:p>
          <a:p>
            <a:pPr lvl="4" fontAlgn="base"/>
            <a:r>
              <a:rPr lang="pt-BR" strike="noStrike" noProof="1"/>
              <a:t>Quinto nível</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5FDE95-C82D-4BC7-9FB9-D248C72C03ED}" type="datetimeFigureOut">
              <a:rPr kumimoji="0" lang="pt-BR" sz="1200" b="0" i="0" u="none" strike="noStrike" kern="1200" cap="none" spc="0" normalizeH="0" baseline="0" noProof="0">
                <a:ln>
                  <a:noFill/>
                </a:ln>
                <a:solidFill>
                  <a:prstClr val="black">
                    <a:tint val="75000"/>
                  </a:prstClr>
                </a:solidFill>
                <a:effectLst/>
                <a:uLnTx/>
                <a:uFillTx/>
                <a:latin typeface="+mn-lt"/>
                <a:ea typeface="+mn-ea"/>
                <a:cs typeface="+mn-cs"/>
              </a:rPr>
              <a:t>27/05/2024</a:t>
            </a:fld>
            <a:endParaRPr kumimoji="0" lang="pt-BR"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pt-BR"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Espaço Reservado para Número de Slide 6"/>
          <p:cNvSpPr>
            <a:spLocks noGrp="1"/>
          </p:cNvSpPr>
          <p:nvPr>
            <p:ph type="sldNum" sz="quarter" idx="12"/>
          </p:nvPr>
        </p:nvSpPr>
        <p:spPr/>
        <p:txBody>
          <a:bodyPr/>
          <a:lstStyle/>
          <a:p>
            <a:pPr lvl="0" eaLnBrk="1" fontAlgn="base" hangingPunct="1">
              <a:buNone/>
            </a:pPr>
            <a:fld id="{9A0DB2DC-4C9A-4742-B13C-FB6460FD3503}" type="slidenum">
              <a:rPr lang="pt-BR" strike="noStrike" noProof="1" dirty="0">
                <a:latin typeface="Calibri" panose="020F0502020204030204" pitchFamily="34" charset="0"/>
                <a:ea typeface="+mn-ea"/>
                <a:cs typeface="+mn-cs"/>
              </a:rPr>
              <a:t>‹nº›</a:t>
            </a:fld>
            <a:endParaRPr lang="pt-BR"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vl1pPr>
          </a:lstStyle>
          <a:p>
            <a:pPr fontAlgn="base"/>
            <a:r>
              <a:rPr lang="pt-BR" strike="noStrike" noProof="1"/>
              <a:t>Clique para editar o estilo do título mestre</a:t>
            </a:r>
          </a:p>
        </p:txBody>
      </p:sp>
      <p:sp>
        <p:nvSpPr>
          <p:cNvPr id="3" name="Espaço Reservado para Tex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a:t>Clique para editar os estilos do texto mestre</a:t>
            </a:r>
          </a:p>
        </p:txBody>
      </p:sp>
      <p:sp>
        <p:nvSpPr>
          <p:cNvPr id="4" name="Espaço Reservado para Conteúd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pt-BR" strike="noStrike" noProof="1"/>
              <a:t>Clique para editar os estilos do texto mestre</a:t>
            </a:r>
          </a:p>
          <a:p>
            <a:pPr lvl="1" fontAlgn="base"/>
            <a:r>
              <a:rPr lang="pt-BR" strike="noStrike" noProof="1"/>
              <a:t>Segundo nível</a:t>
            </a:r>
          </a:p>
          <a:p>
            <a:pPr lvl="2" fontAlgn="base"/>
            <a:r>
              <a:rPr lang="pt-BR" strike="noStrike" noProof="1"/>
              <a:t>Terceiro nível</a:t>
            </a:r>
          </a:p>
          <a:p>
            <a:pPr lvl="3" fontAlgn="base"/>
            <a:r>
              <a:rPr lang="pt-BR" strike="noStrike" noProof="1"/>
              <a:t>Quarto nível</a:t>
            </a:r>
          </a:p>
          <a:p>
            <a:pPr lvl="4" fontAlgn="base"/>
            <a:r>
              <a:rPr lang="pt-BR" strike="noStrike" noProof="1"/>
              <a:t>Quinto nível</a:t>
            </a:r>
          </a:p>
        </p:txBody>
      </p:sp>
      <p:sp>
        <p:nvSpPr>
          <p:cNvPr id="5" name="Espaço Reservado para Tex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pt-BR" strike="noStrike" noProof="1"/>
              <a:t>Clique para editar os estilos do texto mestre</a:t>
            </a:r>
          </a:p>
        </p:txBody>
      </p:sp>
      <p:sp>
        <p:nvSpPr>
          <p:cNvPr id="6" name="Espaço Reservado para Conteúd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pt-BR" strike="noStrike" noProof="1"/>
              <a:t>Clique para editar os estilos do texto mestre</a:t>
            </a:r>
          </a:p>
          <a:p>
            <a:pPr lvl="1" fontAlgn="base"/>
            <a:r>
              <a:rPr lang="pt-BR" strike="noStrike" noProof="1"/>
              <a:t>Segundo nível</a:t>
            </a:r>
          </a:p>
          <a:p>
            <a:pPr lvl="2" fontAlgn="base"/>
            <a:r>
              <a:rPr lang="pt-BR" strike="noStrike" noProof="1"/>
              <a:t>Terceiro nível</a:t>
            </a:r>
          </a:p>
          <a:p>
            <a:pPr lvl="3" fontAlgn="base"/>
            <a:r>
              <a:rPr lang="pt-BR" strike="noStrike" noProof="1"/>
              <a:t>Quarto nível</a:t>
            </a:r>
          </a:p>
          <a:p>
            <a:pPr lvl="4" fontAlgn="base"/>
            <a:r>
              <a:rPr lang="pt-BR" strike="noStrike" noProof="1"/>
              <a:t>Quinto nível</a:t>
            </a:r>
          </a:p>
        </p:txBody>
      </p:sp>
      <p:sp>
        <p:nvSpPr>
          <p:cNvPr id="7" name="Espaço Reservado para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5FDE95-C82D-4BC7-9FB9-D248C72C03ED}" type="datetimeFigureOut">
              <a:rPr kumimoji="0" lang="pt-BR" sz="1200" b="0" i="0" u="none" strike="noStrike" kern="1200" cap="none" spc="0" normalizeH="0" baseline="0" noProof="0">
                <a:ln>
                  <a:noFill/>
                </a:ln>
                <a:solidFill>
                  <a:prstClr val="black">
                    <a:tint val="75000"/>
                  </a:prstClr>
                </a:solidFill>
                <a:effectLst/>
                <a:uLnTx/>
                <a:uFillTx/>
                <a:latin typeface="+mn-lt"/>
                <a:ea typeface="+mn-ea"/>
                <a:cs typeface="+mn-cs"/>
              </a:rPr>
              <a:t>27/05/2024</a:t>
            </a:fld>
            <a:endParaRPr kumimoji="0" lang="pt-BR"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8" name="Espaço Reservado para Rodapé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pt-BR"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Espaço Reservado para Número de Slide 8"/>
          <p:cNvSpPr>
            <a:spLocks noGrp="1"/>
          </p:cNvSpPr>
          <p:nvPr>
            <p:ph type="sldNum" sz="quarter" idx="12"/>
          </p:nvPr>
        </p:nvSpPr>
        <p:spPr/>
        <p:txBody>
          <a:bodyPr/>
          <a:lstStyle/>
          <a:p>
            <a:pPr lvl="0" eaLnBrk="1" fontAlgn="base" hangingPunct="1">
              <a:buNone/>
            </a:pPr>
            <a:fld id="{9A0DB2DC-4C9A-4742-B13C-FB6460FD3503}" type="slidenum">
              <a:rPr lang="pt-BR" strike="noStrike" noProof="1" dirty="0">
                <a:latin typeface="Calibri" panose="020F0502020204030204" pitchFamily="34" charset="0"/>
                <a:ea typeface="+mn-ea"/>
                <a:cs typeface="+mn-cs"/>
              </a:rPr>
              <a:t>‹nº›</a:t>
            </a:fld>
            <a:endParaRPr lang="pt-BR"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pPr fontAlgn="base"/>
            <a:r>
              <a:rPr lang="pt-BR" strike="noStrike" noProof="1"/>
              <a:t>Clique para editar o estilo do título mestre</a:t>
            </a:r>
          </a:p>
        </p:txBody>
      </p:sp>
      <p:sp>
        <p:nvSpPr>
          <p:cNvPr id="3" name="Espaço Reservado para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5FDE95-C82D-4BC7-9FB9-D248C72C03ED}" type="datetimeFigureOut">
              <a:rPr kumimoji="0" lang="pt-BR" sz="1200" b="0" i="0" u="none" strike="noStrike" kern="1200" cap="none" spc="0" normalizeH="0" baseline="0" noProof="0">
                <a:ln>
                  <a:noFill/>
                </a:ln>
                <a:solidFill>
                  <a:prstClr val="black">
                    <a:tint val="75000"/>
                  </a:prstClr>
                </a:solidFill>
                <a:effectLst/>
                <a:uLnTx/>
                <a:uFillTx/>
                <a:latin typeface="+mn-lt"/>
                <a:ea typeface="+mn-ea"/>
                <a:cs typeface="+mn-cs"/>
              </a:rPr>
              <a:t>27/05/2024</a:t>
            </a:fld>
            <a:endParaRPr kumimoji="0" lang="pt-BR"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4" name="Espaço Reservado para Rodapé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pt-BR"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Espaço Reservado para Número de Slide 4"/>
          <p:cNvSpPr>
            <a:spLocks noGrp="1"/>
          </p:cNvSpPr>
          <p:nvPr>
            <p:ph type="sldNum" sz="quarter" idx="12"/>
          </p:nvPr>
        </p:nvSpPr>
        <p:spPr/>
        <p:txBody>
          <a:bodyPr/>
          <a:lstStyle/>
          <a:p>
            <a:pPr lvl="0" eaLnBrk="1" fontAlgn="base" hangingPunct="1">
              <a:buNone/>
            </a:pPr>
            <a:fld id="{9A0DB2DC-4C9A-4742-B13C-FB6460FD3503}" type="slidenum">
              <a:rPr lang="pt-BR" strike="noStrike" noProof="1" dirty="0">
                <a:latin typeface="Calibri" panose="020F0502020204030204" pitchFamily="34" charset="0"/>
                <a:ea typeface="+mn-ea"/>
                <a:cs typeface="+mn-cs"/>
              </a:rPr>
              <a:t>‹nº›</a:t>
            </a:fld>
            <a:endParaRPr lang="pt-BR"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5FDE95-C82D-4BC7-9FB9-D248C72C03ED}" type="datetimeFigureOut">
              <a:rPr kumimoji="0" lang="pt-BR" sz="1200" b="0" i="0" u="none" strike="noStrike" kern="1200" cap="none" spc="0" normalizeH="0" baseline="0" noProof="0">
                <a:ln>
                  <a:noFill/>
                </a:ln>
                <a:solidFill>
                  <a:prstClr val="black">
                    <a:tint val="75000"/>
                  </a:prstClr>
                </a:solidFill>
                <a:effectLst/>
                <a:uLnTx/>
                <a:uFillTx/>
                <a:latin typeface="+mn-lt"/>
                <a:ea typeface="+mn-ea"/>
                <a:cs typeface="+mn-cs"/>
              </a:rPr>
              <a:t>27/05/2024</a:t>
            </a:fld>
            <a:endParaRPr kumimoji="0" lang="pt-BR"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3" name="Espaço Reservado para Rodapé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pt-BR"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Espaço Reservado para Número de Slide 3"/>
          <p:cNvSpPr>
            <a:spLocks noGrp="1"/>
          </p:cNvSpPr>
          <p:nvPr>
            <p:ph type="sldNum" sz="quarter" idx="12"/>
          </p:nvPr>
        </p:nvSpPr>
        <p:spPr/>
        <p:txBody>
          <a:bodyPr/>
          <a:lstStyle/>
          <a:p>
            <a:pPr lvl="0" eaLnBrk="1" fontAlgn="base" hangingPunct="1">
              <a:buNone/>
            </a:pPr>
            <a:fld id="{9A0DB2DC-4C9A-4742-B13C-FB6460FD3503}" type="slidenum">
              <a:rPr lang="pt-BR" strike="noStrike" noProof="1" dirty="0">
                <a:latin typeface="Calibri" panose="020F0502020204030204" pitchFamily="34" charset="0"/>
                <a:ea typeface="+mn-ea"/>
                <a:cs typeface="+mn-cs"/>
              </a:rPr>
              <a:t>‹nº›</a:t>
            </a:fld>
            <a:endParaRPr lang="pt-BR"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273050"/>
            <a:ext cx="3008313" cy="1162050"/>
          </a:xfrm>
        </p:spPr>
        <p:txBody>
          <a:bodyPr anchor="b"/>
          <a:lstStyle>
            <a:lvl1pPr algn="l">
              <a:defRPr sz="2000" b="1"/>
            </a:lvl1pPr>
          </a:lstStyle>
          <a:p>
            <a:pPr fontAlgn="base"/>
            <a:r>
              <a:rPr lang="pt-BR" strike="noStrike" noProof="1"/>
              <a:t>Clique para editar o estilo do título mestre</a:t>
            </a:r>
          </a:p>
        </p:txBody>
      </p:sp>
      <p:sp>
        <p:nvSpPr>
          <p:cNvPr id="3" name="Espaço Reservado para Conteúd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pt-BR" strike="noStrike" noProof="1"/>
              <a:t>Clique para editar os estilos do texto mestre</a:t>
            </a:r>
          </a:p>
          <a:p>
            <a:pPr lvl="1" fontAlgn="base"/>
            <a:r>
              <a:rPr lang="pt-BR" strike="noStrike" noProof="1"/>
              <a:t>Segundo nível</a:t>
            </a:r>
          </a:p>
          <a:p>
            <a:pPr lvl="2" fontAlgn="base"/>
            <a:r>
              <a:rPr lang="pt-BR" strike="noStrike" noProof="1"/>
              <a:t>Terceiro nível</a:t>
            </a:r>
          </a:p>
          <a:p>
            <a:pPr lvl="3" fontAlgn="base"/>
            <a:r>
              <a:rPr lang="pt-BR" strike="noStrike" noProof="1"/>
              <a:t>Quarto nível</a:t>
            </a:r>
          </a:p>
          <a:p>
            <a:pPr lvl="4" fontAlgn="base"/>
            <a:r>
              <a:rPr lang="pt-BR" strike="noStrike" noProof="1"/>
              <a:t>Quinto nível</a:t>
            </a:r>
          </a:p>
        </p:txBody>
      </p:sp>
      <p:sp>
        <p:nvSpPr>
          <p:cNvPr id="4" name="Espaço Reservado para Tex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pt-BR" strike="noStrike" noProof="1"/>
              <a:t>Clique para editar os estilos do texto mestre</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5FDE95-C82D-4BC7-9FB9-D248C72C03ED}" type="datetimeFigureOut">
              <a:rPr kumimoji="0" lang="pt-BR" sz="1200" b="0" i="0" u="none" strike="noStrike" kern="1200" cap="none" spc="0" normalizeH="0" baseline="0" noProof="0">
                <a:ln>
                  <a:noFill/>
                </a:ln>
                <a:solidFill>
                  <a:prstClr val="black">
                    <a:tint val="75000"/>
                  </a:prstClr>
                </a:solidFill>
                <a:effectLst/>
                <a:uLnTx/>
                <a:uFillTx/>
                <a:latin typeface="+mn-lt"/>
                <a:ea typeface="+mn-ea"/>
                <a:cs typeface="+mn-cs"/>
              </a:rPr>
              <a:t>27/05/2024</a:t>
            </a:fld>
            <a:endParaRPr kumimoji="0" lang="pt-BR"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pt-BR"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Espaço Reservado para Número de Slide 6"/>
          <p:cNvSpPr>
            <a:spLocks noGrp="1"/>
          </p:cNvSpPr>
          <p:nvPr>
            <p:ph type="sldNum" sz="quarter" idx="12"/>
          </p:nvPr>
        </p:nvSpPr>
        <p:spPr/>
        <p:txBody>
          <a:bodyPr/>
          <a:lstStyle/>
          <a:p>
            <a:pPr lvl="0" eaLnBrk="1" fontAlgn="base" hangingPunct="1">
              <a:buNone/>
            </a:pPr>
            <a:fld id="{9A0DB2DC-4C9A-4742-B13C-FB6460FD3503}" type="slidenum">
              <a:rPr lang="pt-BR" strike="noStrike" noProof="1" dirty="0">
                <a:latin typeface="Calibri" panose="020F0502020204030204" pitchFamily="34" charset="0"/>
                <a:ea typeface="+mn-ea"/>
                <a:cs typeface="+mn-cs"/>
              </a:rPr>
              <a:t>‹nº›</a:t>
            </a:fld>
            <a:endParaRPr lang="pt-BR"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792288" y="4800600"/>
            <a:ext cx="5486400" cy="566738"/>
          </a:xfrm>
        </p:spPr>
        <p:txBody>
          <a:bodyPr anchor="b"/>
          <a:lstStyle>
            <a:lvl1pPr algn="l">
              <a:defRPr sz="2000" b="1"/>
            </a:lvl1pPr>
          </a:lstStyle>
          <a:p>
            <a:pPr fontAlgn="base"/>
            <a:r>
              <a:rPr lang="pt-BR" strike="noStrike" noProof="1"/>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Espaço Reservado para Tex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pt-BR" strike="noStrike" noProof="1"/>
              <a:t>Clique para editar os estilos do texto mestre</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5FDE95-C82D-4BC7-9FB9-D248C72C03ED}" type="datetimeFigureOut">
              <a:rPr kumimoji="0" lang="pt-BR" sz="1200" b="0" i="0" u="none" strike="noStrike" kern="1200" cap="none" spc="0" normalizeH="0" baseline="0" noProof="0">
                <a:ln>
                  <a:noFill/>
                </a:ln>
                <a:solidFill>
                  <a:prstClr val="black">
                    <a:tint val="75000"/>
                  </a:prstClr>
                </a:solidFill>
                <a:effectLst/>
                <a:uLnTx/>
                <a:uFillTx/>
                <a:latin typeface="+mn-lt"/>
                <a:ea typeface="+mn-ea"/>
                <a:cs typeface="+mn-cs"/>
              </a:rPr>
              <a:t>27/05/2024</a:t>
            </a:fld>
            <a:endParaRPr kumimoji="0" lang="pt-BR"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pt-BR"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Espaço Reservado para Número de Slide 6"/>
          <p:cNvSpPr>
            <a:spLocks noGrp="1"/>
          </p:cNvSpPr>
          <p:nvPr>
            <p:ph type="sldNum" sz="quarter" idx="12"/>
          </p:nvPr>
        </p:nvSpPr>
        <p:spPr/>
        <p:txBody>
          <a:bodyPr/>
          <a:lstStyle/>
          <a:p>
            <a:pPr lvl="0" eaLnBrk="1" fontAlgn="base" hangingPunct="1">
              <a:buNone/>
            </a:pPr>
            <a:fld id="{9A0DB2DC-4C9A-4742-B13C-FB6460FD3503}" type="slidenum">
              <a:rPr lang="pt-BR" strike="noStrike" noProof="1" dirty="0">
                <a:latin typeface="Calibri" panose="020F0502020204030204" pitchFamily="34" charset="0"/>
                <a:ea typeface="+mn-ea"/>
                <a:cs typeface="+mn-cs"/>
              </a:rPr>
              <a:t>‹nº›</a:t>
            </a:fld>
            <a:endParaRPr lang="pt-BR"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a:xfrm>
            <a:off x="457200" y="274638"/>
            <a:ext cx="8229600" cy="1143000"/>
          </a:xfrm>
          <a:prstGeom prst="rect">
            <a:avLst/>
          </a:prstGeom>
          <a:noFill/>
          <a:ln w="9525">
            <a:noFill/>
          </a:ln>
        </p:spPr>
        <p:txBody>
          <a:bodyPr anchor="ctr" anchorCtr="0"/>
          <a:lstStyle/>
          <a:p>
            <a:pPr lvl="0"/>
            <a:r>
              <a:rPr lang="pt-BR" altLang="pt-BR" dirty="0"/>
              <a:t>Clique para editar o estilo do título mestre</a:t>
            </a:r>
          </a:p>
        </p:txBody>
      </p:sp>
      <p:sp>
        <p:nvSpPr>
          <p:cNvPr id="2051" name="Espaço Reservado para Texto 2"/>
          <p:cNvSpPr>
            <a:spLocks noGrp="1"/>
          </p:cNvSpPr>
          <p:nvPr>
            <p:ph type="body"/>
          </p:nvPr>
        </p:nvSpPr>
        <p:spPr>
          <a:xfrm>
            <a:off x="457200" y="1600200"/>
            <a:ext cx="8229600" cy="4525963"/>
          </a:xfrm>
          <a:prstGeom prst="rect">
            <a:avLst/>
          </a:prstGeom>
          <a:noFill/>
          <a:ln w="9525">
            <a:noFill/>
          </a:ln>
        </p:spPr>
        <p:txBody>
          <a:bodyPr anchor="t" anchorCtr="0"/>
          <a:lstStyle/>
          <a:p>
            <a:pPr lvl="0"/>
            <a:r>
              <a:rPr lang="pt-BR" altLang="pt-BR" dirty="0"/>
              <a:t>Clique para editar os estilos do texto mestre</a:t>
            </a:r>
          </a:p>
          <a:p>
            <a:pPr lvl="1"/>
            <a:r>
              <a:rPr lang="pt-BR" altLang="pt-BR" dirty="0"/>
              <a:t>Segundo nível</a:t>
            </a:r>
          </a:p>
          <a:p>
            <a:pPr lvl="2"/>
            <a:r>
              <a:rPr lang="pt-BR" altLang="pt-BR" dirty="0"/>
              <a:t>Terceiro nível</a:t>
            </a:r>
          </a:p>
          <a:p>
            <a:pPr lvl="3"/>
            <a:r>
              <a:rPr lang="pt-BR" altLang="pt-BR" dirty="0"/>
              <a:t>Quarto nível</a:t>
            </a:r>
          </a:p>
          <a:p>
            <a:pPr lvl="4"/>
            <a:r>
              <a:rPr lang="pt-BR" altLang="pt-BR" dirty="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E5FDE95-C82D-4BC7-9FB9-D248C72C03ED}" type="datetimeFigureOut">
              <a:rPr kumimoji="0" lang="pt-BR" sz="1200" b="0" i="0" u="none" strike="noStrike" kern="1200" cap="none" spc="0" normalizeH="0" baseline="0" noProof="0">
                <a:ln>
                  <a:noFill/>
                </a:ln>
                <a:solidFill>
                  <a:prstClr val="black">
                    <a:tint val="75000"/>
                  </a:prstClr>
                </a:solidFill>
                <a:effectLst/>
                <a:uLnTx/>
                <a:uFillTx/>
                <a:latin typeface="+mn-lt"/>
                <a:ea typeface="+mn-ea"/>
                <a:cs typeface="+mn-cs"/>
              </a:rPr>
              <a:t>27/05/2024</a:t>
            </a:fld>
            <a:endParaRPr kumimoji="0" lang="pt-BR"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pt-BR"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fontAlgn="base" hangingPunct="1">
              <a:buNone/>
            </a:pPr>
            <a:fld id="{9A0DB2DC-4C9A-4742-B13C-FB6460FD3503}" type="slidenum">
              <a:rPr lang="pt-BR" strike="noStrike" noProof="1" dirty="0">
                <a:latin typeface="Calibri" panose="020F0502020204030204" pitchFamily="34" charset="0"/>
                <a:ea typeface="+mn-ea"/>
                <a:cs typeface="+mn-cs"/>
              </a:rPr>
              <a:t>‹nº›</a:t>
            </a:fld>
            <a:endParaRPr lang="pt-BR"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ítulo 1"/>
          <p:cNvSpPr>
            <a:spLocks noGrp="1"/>
          </p:cNvSpPr>
          <p:nvPr>
            <p:ph type="title" idx="4294967295" hasCustomPrompt="1"/>
          </p:nvPr>
        </p:nvSpPr>
        <p:spPr>
          <a:xfrm>
            <a:off x="0" y="274638"/>
            <a:ext cx="9074150" cy="5314950"/>
          </a:xfrm>
        </p:spPr>
        <p:txBody>
          <a:bodyPr vert="horz" wrap="square" lIns="91440" tIns="45720" rIns="91440" bIns="45720" anchor="ctr" anchorCtr="0"/>
          <a:lstStyle/>
          <a:p>
            <a:r>
              <a:rPr lang="en-US" altLang="pt-BR" b="1" dirty="0">
                <a:latin typeface="Arial" panose="020B0604020202020204" pitchFamily="34" charset="0"/>
              </a:rPr>
              <a:t>PRINCIPAIS ASPECTOS SOBRE</a:t>
            </a:r>
            <a:r>
              <a:rPr lang="pt-BR" altLang="en-US" b="1" dirty="0">
                <a:latin typeface="Arial" panose="020B0604020202020204" pitchFamily="34" charset="0"/>
              </a:rPr>
              <a:t> TRAMITAÇÃO E</a:t>
            </a:r>
            <a:r>
              <a:rPr lang="en-US" altLang="pt-BR" b="1" dirty="0">
                <a:latin typeface="Arial" panose="020B0604020202020204" pitchFamily="34" charset="0"/>
              </a:rPr>
              <a:t> O JULGAMENTO DE PROCESSOS ADMINISTRATIVOS DO PROCON/DOURADOS</a:t>
            </a:r>
            <a:endParaRPr lang="pt-BR" altLang="pt-BR" b="1" dirty="0">
              <a:latin typeface="Arial" panose="020B0604020202020204" pitchFamily="34" charset="0"/>
              <a:ea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ítulo 1"/>
          <p:cNvSpPr>
            <a:spLocks noGrp="1"/>
          </p:cNvSpPr>
          <p:nvPr/>
        </p:nvSpPr>
        <p:spPr>
          <a:xfrm>
            <a:off x="-7937" y="42863"/>
            <a:ext cx="9115425" cy="4670425"/>
          </a:xfrm>
          <a:prstGeom prst="rect">
            <a:avLst/>
          </a:prstGeom>
          <a:noFill/>
          <a:ln w="9525">
            <a:noFill/>
          </a:ln>
        </p:spPr>
        <p:txBody>
          <a:bodyPr anchor="ctr" anchorCtr="0"/>
          <a:lstStyle/>
          <a:p>
            <a:pPr algn="just" eaLnBrk="0" hangingPunct="0"/>
            <a:r>
              <a:rPr lang="pt-BR" altLang="en-US" sz="2000">
                <a:latin typeface="Arial" panose="020B0604020202020204" pitchFamily="34" charset="0"/>
              </a:rPr>
              <a:t>Decreto 313/2021 - </a:t>
            </a:r>
            <a:r>
              <a:rPr lang="pt-BR" altLang="en-US" sz="2000" b="1">
                <a:latin typeface="Arial" panose="020B0604020202020204" pitchFamily="34" charset="0"/>
              </a:rPr>
              <a:t>Art. 7º A defesa do fornecedor poderá ser apresentada, por escrito, até a abertura da Audiência de Conciliação, contendo todas as informações e documentos a respeito da questão de interesse do consumidor e as razões de fato e de direito com que impugna o pedido objeto da reclamação do consumidor, e, deverá, ainda, ser instruída com os documentos comprobatórios de suas alegações, sua representação processual e os respectivos atos constitutivos</a:t>
            </a:r>
            <a:r>
              <a:rPr lang="pt-BR" altLang="en-US" sz="2000">
                <a:latin typeface="Arial" panose="020B0604020202020204" pitchFamily="34" charset="0"/>
              </a:rPr>
              <a:t>. § 1º </a:t>
            </a:r>
            <a:r>
              <a:rPr lang="pt-BR" altLang="en-US" sz="2000" b="1">
                <a:latin typeface="Arial" panose="020B0604020202020204" pitchFamily="34" charset="0"/>
              </a:rPr>
              <a:t>A defesa do fornecedor, quando este for notificado da audiência de conciliação, em prazo inferior a dez (10) dias</a:t>
            </a:r>
            <a:r>
              <a:rPr lang="pt-BR" altLang="en-US" sz="2000">
                <a:latin typeface="Arial" panose="020B0604020202020204" pitchFamily="34" charset="0"/>
              </a:rPr>
              <a:t>, poderá ser apresentada por escrito em até dez (10) dias contados de sua notificação. § 2º </a:t>
            </a:r>
            <a:r>
              <a:rPr lang="pt-BR" altLang="en-US" sz="2000" b="1">
                <a:latin typeface="Arial" panose="020B0604020202020204" pitchFamily="34" charset="0"/>
              </a:rPr>
              <a:t>Se o fornecedor não apresentar defesa formal, presumir-se-ão verdadeiros as alegações de fatos afirmadas pelo consumidor</a:t>
            </a:r>
            <a:r>
              <a:rPr lang="pt-BR" altLang="en-US" sz="2000">
                <a:latin typeface="Arial" panose="020B0604020202020204" pitchFamily="34" charset="0"/>
              </a:rPr>
              <a:t>. § 3º Na hipótese de implantação de processo digital ou eletrônico no Procon de Dourados, será permitido ao fornecedor apresentar sua defesa por meio digital. (...)</a:t>
            </a:r>
          </a:p>
        </p:txBody>
      </p:sp>
      <p:sp>
        <p:nvSpPr>
          <p:cNvPr id="51202" name="Caixa de Texto 7"/>
          <p:cNvSpPr txBox="1"/>
          <p:nvPr/>
        </p:nvSpPr>
        <p:spPr>
          <a:xfrm>
            <a:off x="-7937" y="4843463"/>
            <a:ext cx="9151937" cy="1630362"/>
          </a:xfrm>
          <a:prstGeom prst="rect">
            <a:avLst/>
          </a:prstGeom>
          <a:noFill/>
          <a:ln w="9525">
            <a:noFill/>
          </a:ln>
        </p:spPr>
        <p:txBody>
          <a:bodyPr wrap="square" anchor="t" anchorCtr="0">
            <a:spAutoFit/>
          </a:bodyPr>
          <a:lstStyle/>
          <a:p>
            <a:pPr algn="just"/>
            <a:r>
              <a:rPr lang="pt-BR" altLang="en-US" sz="2000">
                <a:latin typeface="Arial" panose="020B0604020202020204" pitchFamily="34" charset="0"/>
              </a:rPr>
              <a:t> § 7º É facultado ao fornecedor a juntada de documentos que demonstrem a sua renda bruta anual para efeitos de comprovação da condição econômica, na forma prevista neste Decreto, no entanto, caso não comprove sua condição econômica, poderá ser presumido seu porte econômico de acordo com o registrado no cadastro nacional de pessoa jurídica (CNPJ).</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ítulo 1"/>
          <p:cNvSpPr>
            <a:spLocks noGrp="1"/>
          </p:cNvSpPr>
          <p:nvPr/>
        </p:nvSpPr>
        <p:spPr>
          <a:xfrm>
            <a:off x="-7937" y="42863"/>
            <a:ext cx="9115425" cy="4670425"/>
          </a:xfrm>
          <a:prstGeom prst="rect">
            <a:avLst/>
          </a:prstGeom>
          <a:noFill/>
          <a:ln w="9525">
            <a:noFill/>
          </a:ln>
        </p:spPr>
        <p:txBody>
          <a:bodyPr anchor="ctr" anchorCtr="0"/>
          <a:lstStyle/>
          <a:p>
            <a:pPr algn="just" eaLnBrk="0" hangingPunct="0"/>
            <a:r>
              <a:rPr lang="pt-BR" altLang="en-US" sz="2000">
                <a:latin typeface="Arial" panose="020B0604020202020204" pitchFamily="34" charset="0"/>
              </a:rPr>
              <a:t>Decreto 313/2021 - </a:t>
            </a:r>
            <a:r>
              <a:rPr lang="pt-BR" altLang="en-US" sz="2000" b="1">
                <a:latin typeface="Arial" panose="020B0604020202020204" pitchFamily="34" charset="0"/>
              </a:rPr>
              <a:t>art. 7º </a:t>
            </a:r>
            <a:r>
              <a:rPr lang="pt-BR" altLang="en-US" sz="2000">
                <a:latin typeface="Arial" panose="020B0604020202020204" pitchFamily="34" charset="0"/>
              </a:rPr>
              <a:t>(...) § 8º </a:t>
            </a:r>
            <a:r>
              <a:rPr lang="pt-BR" altLang="en-US" sz="2000" b="1">
                <a:latin typeface="Arial" panose="020B0604020202020204" pitchFamily="34" charset="0"/>
              </a:rPr>
              <a:t>O não comparecimento do fornecedor à audiência de conciliação designada e a não apresentação de informações a respeito da questão de interesse do consumidor implicará na prática infrativa de desobediência à notificação do Procon e resultará no envio da reclamação à Assessoria Jurídica para análise e parecer</a:t>
            </a:r>
            <a:r>
              <a:rPr lang="pt-BR" altLang="en-US" sz="2000">
                <a:latin typeface="Arial" panose="020B0604020202020204" pitchFamily="34" charset="0"/>
              </a:rPr>
              <a:t>.</a:t>
            </a:r>
          </a:p>
          <a:p>
            <a:pPr algn="just" eaLnBrk="0" hangingPunct="0"/>
            <a:endParaRPr lang="pt-BR" altLang="en-US" sz="2000">
              <a:latin typeface="Arial" panose="020B0604020202020204" pitchFamily="34" charset="0"/>
            </a:endParaRPr>
          </a:p>
          <a:p>
            <a:pPr algn="just" eaLnBrk="0" hangingPunct="0"/>
            <a:r>
              <a:rPr lang="pt-BR" altLang="en-US" sz="2000" b="1">
                <a:latin typeface="Arial" panose="020B0604020202020204" pitchFamily="34" charset="0"/>
              </a:rPr>
              <a:t>Art. 8º</a:t>
            </a:r>
            <a:r>
              <a:rPr lang="pt-BR" altLang="en-US" sz="2000">
                <a:latin typeface="Arial" panose="020B0604020202020204" pitchFamily="34" charset="0"/>
              </a:rPr>
              <a:t> </a:t>
            </a:r>
            <a:r>
              <a:rPr lang="pt-BR" altLang="en-US" sz="2000" b="1">
                <a:latin typeface="Arial" panose="020B0604020202020204" pitchFamily="34" charset="0"/>
              </a:rPr>
              <a:t>O não comparecimento do consumidor na Audiência de Conciliação</a:t>
            </a:r>
            <a:r>
              <a:rPr lang="pt-BR" altLang="en-US" sz="2000">
                <a:latin typeface="Arial" panose="020B0604020202020204" pitchFamily="34" charset="0"/>
              </a:rPr>
              <a:t> </a:t>
            </a:r>
            <a:r>
              <a:rPr lang="pt-BR" altLang="en-US" sz="2000" b="1">
                <a:latin typeface="Arial" panose="020B0604020202020204" pitchFamily="34" charset="0"/>
              </a:rPr>
              <a:t>acarretará o arquivamento do Processo Administrativo por desistência</a:t>
            </a:r>
            <a:r>
              <a:rPr lang="pt-BR" altLang="en-US" sz="2000">
                <a:latin typeface="Arial" panose="020B0604020202020204" pitchFamily="34" charset="0"/>
              </a:rPr>
              <a:t>, ressalvada a apresentação de justificativa no prazo de até 30 dias, quando poderá ser redesignada nova audiência.</a:t>
            </a:r>
          </a:p>
          <a:p>
            <a:pPr algn="just" eaLnBrk="0" hangingPunct="0"/>
            <a:endParaRPr lang="pt-BR" altLang="en-US" sz="2000">
              <a:latin typeface="Arial" panose="020B0604020202020204" pitchFamily="34" charset="0"/>
            </a:endParaRPr>
          </a:p>
          <a:p>
            <a:pPr algn="just" eaLnBrk="0" hangingPunct="0"/>
            <a:r>
              <a:rPr lang="pt-BR" altLang="en-US" sz="2000" b="1">
                <a:latin typeface="Arial" panose="020B0604020202020204" pitchFamily="34" charset="0"/>
              </a:rPr>
              <a:t>Art. 9º</a:t>
            </a:r>
            <a:r>
              <a:rPr lang="pt-BR" altLang="en-US" sz="2000">
                <a:latin typeface="Arial" panose="020B0604020202020204" pitchFamily="34" charset="0"/>
              </a:rPr>
              <a:t> </a:t>
            </a:r>
            <a:r>
              <a:rPr lang="pt-BR" altLang="en-US" sz="2000" b="1">
                <a:latin typeface="Arial" panose="020B0604020202020204" pitchFamily="34" charset="0"/>
              </a:rPr>
              <a:t>Havendo acordo entre as partes na Audiência de Conciliação</a:t>
            </a:r>
            <a:r>
              <a:rPr lang="pt-BR" altLang="en-US" sz="2000">
                <a:latin typeface="Arial" panose="020B0604020202020204" pitchFamily="34" charset="0"/>
              </a:rPr>
              <a:t>, será reduzido a Termo o Acordo firmado e o Processo Administrativo </a:t>
            </a:r>
            <a:r>
              <a:rPr lang="pt-BR" altLang="en-US" sz="2000" b="1">
                <a:latin typeface="Arial" panose="020B0604020202020204" pitchFamily="34" charset="0"/>
              </a:rPr>
              <a:t>será arquivado</a:t>
            </a:r>
            <a:r>
              <a:rPr lang="pt-BR" altLang="en-US" sz="2000">
                <a:latin typeface="Arial" panose="020B0604020202020204" pitchFamily="34" charset="0"/>
              </a:rPr>
              <a:t>, provisoriamente, em cartório.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ítulo 1"/>
          <p:cNvSpPr>
            <a:spLocks noGrp="1"/>
          </p:cNvSpPr>
          <p:nvPr/>
        </p:nvSpPr>
        <p:spPr>
          <a:xfrm>
            <a:off x="-7937" y="42863"/>
            <a:ext cx="9115425" cy="2844800"/>
          </a:xfrm>
          <a:prstGeom prst="rect">
            <a:avLst/>
          </a:prstGeom>
          <a:noFill/>
          <a:ln w="9525">
            <a:noFill/>
          </a:ln>
        </p:spPr>
        <p:txBody>
          <a:bodyPr anchor="ctr" anchorCtr="0"/>
          <a:lstStyle/>
          <a:p>
            <a:pPr algn="just" eaLnBrk="0" hangingPunct="0"/>
            <a:r>
              <a:rPr lang="pt-BR" altLang="en-US" sz="2800">
                <a:latin typeface="Arial" panose="020B0604020202020204" pitchFamily="34" charset="0"/>
              </a:rPr>
              <a:t>CDC - </a:t>
            </a:r>
            <a:r>
              <a:rPr lang="pt-BR" altLang="en-US" sz="2800" b="1">
                <a:latin typeface="Arial" panose="020B0604020202020204" pitchFamily="34" charset="0"/>
              </a:rPr>
              <a:t>Lei 8.078/1990 - Art. 55.</a:t>
            </a:r>
            <a:r>
              <a:rPr lang="pt-BR" altLang="en-US" sz="2800">
                <a:latin typeface="Arial" panose="020B0604020202020204" pitchFamily="34" charset="0"/>
              </a:rPr>
              <a:t> (...) § 4° Os órgãos oficiais poderão expedir notificações aos fornecedores para que, sob pena de desobediência, prestem informações sobre questões de interesse do consumidor, resguardado o segredo industrial.</a:t>
            </a:r>
          </a:p>
        </p:txBody>
      </p:sp>
      <p:sp>
        <p:nvSpPr>
          <p:cNvPr id="53250" name="Caixa de Texto 7"/>
          <p:cNvSpPr txBox="1"/>
          <p:nvPr/>
        </p:nvSpPr>
        <p:spPr>
          <a:xfrm>
            <a:off x="0" y="3213100"/>
            <a:ext cx="9151938" cy="3538220"/>
          </a:xfrm>
          <a:prstGeom prst="rect">
            <a:avLst/>
          </a:prstGeom>
          <a:noFill/>
          <a:ln w="9525">
            <a:noFill/>
          </a:ln>
        </p:spPr>
        <p:txBody>
          <a:bodyPr wrap="square" anchor="t" anchorCtr="0">
            <a:spAutoFit/>
          </a:bodyPr>
          <a:lstStyle/>
          <a:p>
            <a:pPr algn="just"/>
            <a:r>
              <a:rPr lang="pt-BR" altLang="en-US" sz="2800" b="1">
                <a:latin typeface="Arial" panose="020B0604020202020204" pitchFamily="34" charset="0"/>
              </a:rPr>
              <a:t>Decreto Federal 2.181/1997 - Art. 33</a:t>
            </a:r>
            <a:r>
              <a:rPr lang="pt-BR" altLang="en-US" sz="2800">
                <a:latin typeface="Arial" panose="020B0604020202020204" pitchFamily="34" charset="0"/>
              </a:rPr>
              <a:t>. (...) § 2º A recusa à prestação das informações ou o desrespeito às determinações e convocações dos órgãos do SNDC caracterizam desobediência, na forma do art. 330 do Código Penal, ficando a autoridade administrativa com poderes para determinar a imediata cessação da prática, além da imposição das sanções administrativas e civis cabíveis.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ítulo 1"/>
          <p:cNvSpPr>
            <a:spLocks noGrp="1"/>
          </p:cNvSpPr>
          <p:nvPr/>
        </p:nvSpPr>
        <p:spPr>
          <a:xfrm>
            <a:off x="-7937" y="42863"/>
            <a:ext cx="9115425" cy="6800850"/>
          </a:xfrm>
          <a:prstGeom prst="rect">
            <a:avLst/>
          </a:prstGeom>
          <a:noFill/>
          <a:ln w="9525">
            <a:noFill/>
          </a:ln>
        </p:spPr>
        <p:txBody>
          <a:bodyPr anchor="ctr" anchorCtr="0"/>
          <a:lstStyle/>
          <a:p>
            <a:pPr algn="just" eaLnBrk="0" hangingPunct="0"/>
            <a:r>
              <a:rPr lang="pt-BR" altLang="en-US" sz="2500" b="1">
                <a:latin typeface="Arial" panose="020B0604020202020204" pitchFamily="34" charset="0"/>
              </a:rPr>
              <a:t>Classificação da reclamação após finalizada a audiência do Procon</a:t>
            </a:r>
            <a:endParaRPr lang="pt-BR" altLang="en-US" sz="2500">
              <a:latin typeface="Arial" panose="020B0604020202020204" pitchFamily="34" charset="0"/>
            </a:endParaRPr>
          </a:p>
          <a:p>
            <a:pPr algn="just" eaLnBrk="0" hangingPunct="0"/>
            <a:endParaRPr lang="pt-BR" altLang="en-US" sz="2500">
              <a:latin typeface="Arial" panose="020B0604020202020204" pitchFamily="34" charset="0"/>
            </a:endParaRPr>
          </a:p>
          <a:p>
            <a:pPr algn="just" eaLnBrk="0" hangingPunct="0"/>
            <a:r>
              <a:rPr lang="pt-BR" altLang="en-US" sz="2500">
                <a:latin typeface="Arial" panose="020B0604020202020204" pitchFamily="34" charset="0"/>
              </a:rPr>
              <a:t>Decreto Municipal 313/2021 - </a:t>
            </a:r>
            <a:r>
              <a:rPr lang="pt-BR" altLang="en-US" sz="2500" b="1">
                <a:latin typeface="Arial" panose="020B0604020202020204" pitchFamily="34" charset="0"/>
              </a:rPr>
              <a:t>Art. 14.</a:t>
            </a:r>
            <a:r>
              <a:rPr lang="pt-BR" altLang="en-US" sz="2500">
                <a:latin typeface="Arial" panose="020B0604020202020204" pitchFamily="34" charset="0"/>
              </a:rPr>
              <a:t> Finalizada a audiência, o conciliador classificará a Reclamação, para fins de inclusão nos registros do Cadastro de Reclamações Fundamentadas (CRF), nos termos do art. 44 do Código de Defesa do Consumidor (Lei Federal nº 8.078, de 11 de setembro de 1990 - CDC), como:</a:t>
            </a:r>
          </a:p>
          <a:p>
            <a:pPr algn="just" eaLnBrk="0" hangingPunct="0"/>
            <a:endParaRPr lang="pt-BR" altLang="en-US" sz="2500">
              <a:latin typeface="Arial" panose="020B0604020202020204" pitchFamily="34" charset="0"/>
            </a:endParaRPr>
          </a:p>
          <a:p>
            <a:pPr algn="just" eaLnBrk="0" hangingPunct="0"/>
            <a:r>
              <a:rPr lang="pt-BR" altLang="en-US" sz="2500">
                <a:latin typeface="Arial" panose="020B0604020202020204" pitchFamily="34" charset="0"/>
              </a:rPr>
              <a:t>I - Não Fundamentada (NF);</a:t>
            </a:r>
          </a:p>
          <a:p>
            <a:pPr algn="just" eaLnBrk="0" hangingPunct="0"/>
            <a:endParaRPr lang="pt-BR" altLang="en-US" sz="2500">
              <a:latin typeface="Arial" panose="020B0604020202020204" pitchFamily="34" charset="0"/>
            </a:endParaRPr>
          </a:p>
          <a:p>
            <a:pPr algn="just" eaLnBrk="0" hangingPunct="0"/>
            <a:r>
              <a:rPr lang="pt-BR" altLang="en-US" sz="2500">
                <a:latin typeface="Arial" panose="020B0604020202020204" pitchFamily="34" charset="0"/>
              </a:rPr>
              <a:t>II - Fundamentada Atendida (FA);</a:t>
            </a:r>
          </a:p>
          <a:p>
            <a:pPr algn="just" eaLnBrk="0" hangingPunct="0"/>
            <a:endParaRPr lang="pt-BR" altLang="en-US" sz="2500">
              <a:latin typeface="Arial" panose="020B0604020202020204" pitchFamily="34" charset="0"/>
            </a:endParaRPr>
          </a:p>
          <a:p>
            <a:pPr algn="just" eaLnBrk="0" hangingPunct="0"/>
            <a:r>
              <a:rPr lang="pt-BR" altLang="en-US" sz="2500">
                <a:latin typeface="Arial" panose="020B0604020202020204" pitchFamily="34" charset="0"/>
              </a:rPr>
              <a:t>III - Fundamentada Não Atendida (FNA).</a:t>
            </a:r>
          </a:p>
          <a:p>
            <a:pPr algn="just" eaLnBrk="0" hangingPunct="0"/>
            <a:endParaRPr lang="pt-BR" altLang="en-US" sz="2500">
              <a:latin typeface="Arial" panose="020B0604020202020204" pitchFamily="34" charset="0"/>
            </a:endParaRPr>
          </a:p>
          <a:p>
            <a:pPr algn="just" eaLnBrk="0" hangingPunct="0"/>
            <a:r>
              <a:rPr lang="pt-BR" altLang="en-US" sz="2500">
                <a:latin typeface="Arial" panose="020B0604020202020204" pitchFamily="34" charset="0"/>
              </a:rPr>
              <a:t>(...) Concluída (inserida pelo sistema proconsumidor)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ítulo 1"/>
          <p:cNvSpPr>
            <a:spLocks noGrp="1"/>
          </p:cNvSpPr>
          <p:nvPr>
            <p:ph type="title" idx="4294967295" hasCustomPrompt="1"/>
          </p:nvPr>
        </p:nvSpPr>
        <p:spPr>
          <a:xfrm>
            <a:off x="0" y="2420938"/>
            <a:ext cx="9067800" cy="1143000"/>
          </a:xfrm>
        </p:spPr>
        <p:txBody>
          <a:bodyPr anchor="ctr" anchorCtr="0"/>
          <a:lstStyle/>
          <a:p>
            <a:r>
              <a:rPr lang="pt-BR" altLang="en-US" b="1"/>
              <a:t>INSTAURAÇÃO DO PROCESSO ADMINISTRATIVO SANCIONADOR</a:t>
            </a:r>
          </a:p>
        </p:txBody>
      </p:sp>
      <p:sp>
        <p:nvSpPr>
          <p:cNvPr id="3" name="Caixa de Texto 2"/>
          <p:cNvSpPr txBox="1"/>
          <p:nvPr/>
        </p:nvSpPr>
        <p:spPr>
          <a:xfrm>
            <a:off x="36195" y="45085"/>
            <a:ext cx="9144000" cy="768350"/>
          </a:xfrm>
          <a:prstGeom prst="rect">
            <a:avLst/>
          </a:prstGeom>
          <a:noFill/>
        </p:spPr>
        <p:txBody>
          <a:bodyPr wrap="square" rtlCol="0" anchor="t">
            <a:spAutoFit/>
          </a:bodyPr>
          <a:lstStyle/>
          <a:p>
            <a:pPr algn="ctr"/>
            <a:r>
              <a:rPr lang="pt-BR" altLang="en-US" sz="4400" b="1"/>
              <a:t>FASE SANCIONATÓRIA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ítulo 1"/>
          <p:cNvSpPr>
            <a:spLocks noGrp="1"/>
          </p:cNvSpPr>
          <p:nvPr>
            <p:ph type="title" idx="4294967295" hasCustomPrompt="1"/>
          </p:nvPr>
        </p:nvSpPr>
        <p:spPr>
          <a:xfrm>
            <a:off x="0" y="0"/>
            <a:ext cx="9036050" cy="6858000"/>
          </a:xfrm>
        </p:spPr>
        <p:txBody>
          <a:bodyPr vert="horz" wrap="square" lIns="91440" tIns="45720" rIns="91440" bIns="45720" anchor="ctr" anchorCtr="0"/>
          <a:lstStyle/>
          <a:p>
            <a:pPr algn="just"/>
            <a:r>
              <a:rPr lang="en-US" altLang="pt-BR" sz="3500" dirty="0">
                <a:latin typeface="Arial" panose="020B0604020202020204" pitchFamily="34" charset="0"/>
              </a:rPr>
              <a:t>Atualmente, o processo administrativo </a:t>
            </a:r>
            <a:r>
              <a:rPr lang="pt-BR" altLang="en-US" sz="3500" dirty="0">
                <a:latin typeface="Arial" panose="020B0604020202020204" pitchFamily="34" charset="0"/>
              </a:rPr>
              <a:t>sancionador </a:t>
            </a:r>
            <a:r>
              <a:rPr lang="en-US" altLang="pt-BR" sz="3500" dirty="0">
                <a:latin typeface="Arial" panose="020B0604020202020204" pitchFamily="34" charset="0"/>
              </a:rPr>
              <a:t>do Procon de Dourados segue o rito do </a:t>
            </a:r>
            <a:r>
              <a:rPr lang="pt-BR" altLang="en-US" sz="3500" dirty="0">
                <a:latin typeface="Arial" panose="020B0604020202020204" pitchFamily="34" charset="0"/>
              </a:rPr>
              <a:t>Decreto Municipal 313, de 30/04/2021 (que substituiu o Decreto </a:t>
            </a:r>
            <a:r>
              <a:rPr lang="en-US" altLang="pt-BR" sz="3500" dirty="0">
                <a:latin typeface="Arial" panose="020B0604020202020204" pitchFamily="34" charset="0"/>
                <a:sym typeface="+mn-ea"/>
              </a:rPr>
              <a:t>Decreto Municipal 384/09</a:t>
            </a:r>
            <a:r>
              <a:rPr lang="pt-BR" altLang="en-US" sz="3500" dirty="0">
                <a:latin typeface="Arial" panose="020B0604020202020204" pitchFamily="34" charset="0"/>
                <a:sym typeface="+mn-ea"/>
              </a:rPr>
              <a:t>)</a:t>
            </a:r>
            <a:r>
              <a:rPr lang="pt-BR" altLang="en-US" sz="3500" dirty="0">
                <a:latin typeface="Arial" panose="020B0604020202020204" pitchFamily="34" charset="0"/>
              </a:rPr>
              <a:t>, o qual é semelhante ao Decreto Estadual 15.647-2021),</a:t>
            </a:r>
            <a:r>
              <a:rPr lang="en-US" altLang="pt-BR" sz="3500" dirty="0">
                <a:latin typeface="Arial" panose="020B0604020202020204" pitchFamily="34" charset="0"/>
              </a:rPr>
              <a:t> c/c com o Decreto Federal 2.181/97 c/c o Cógido de Defesa do Consumidor c/c com a legislação de processo administrativo (em Dourados – Lei Municipal 2.551/2003 – semelhante </a:t>
            </a:r>
            <a:r>
              <a:rPr lang="en-US" altLang="pt-BR" sz="3500" dirty="0">
                <a:latin typeface="Arial" panose="020B0604020202020204" pitchFamily="34" charset="0"/>
                <a:ea typeface="Arial" panose="020B0604020202020204" pitchFamily="34" charset="0"/>
              </a:rPr>
              <a:t>à</a:t>
            </a:r>
            <a:r>
              <a:rPr lang="en-US" altLang="pt-BR" sz="3500" dirty="0">
                <a:latin typeface="Arial" panose="020B0604020202020204" pitchFamily="34" charset="0"/>
              </a:rPr>
              <a:t> Lei Federal 9.784/99).</a:t>
            </a:r>
            <a:endParaRPr lang="pt-BR" altLang="pt-BR" sz="3500" dirty="0">
              <a:latin typeface="Arial" panose="020B0604020202020204" pitchFamily="34" charset="0"/>
              <a:ea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EFBF1-6CD0-2221-6789-2967F52335D9}"/>
              </a:ext>
            </a:extLst>
          </p:cNvPr>
          <p:cNvSpPr>
            <a:spLocks noGrp="1"/>
          </p:cNvSpPr>
          <p:nvPr>
            <p:ph type="ctrTitle"/>
          </p:nvPr>
        </p:nvSpPr>
        <p:spPr>
          <a:xfrm>
            <a:off x="0" y="0"/>
            <a:ext cx="9144000" cy="6858000"/>
          </a:xfrm>
        </p:spPr>
        <p:txBody>
          <a:bodyPr/>
          <a:lstStyle/>
          <a:p>
            <a:pPr algn="just"/>
            <a:r>
              <a:rPr lang="pt-BR" sz="2700" dirty="0">
                <a:latin typeface="Arial" panose="020B0604020202020204" pitchFamily="34" charset="0"/>
                <a:cs typeface="Arial" panose="020B0604020202020204" pitchFamily="34" charset="0"/>
              </a:rPr>
              <a:t>Segundo o Prof. Fábio Medina Osório (Direito Administrativo Sancionador, 2022, p. 91 e 106): (...) Direito Penal e Direito Administrativo confluem para dar nascimento ao Direito Administrativo Sancionador. Há princípios constitucionais ao Direito Público punitivo. Ao Direito Administrativo Sancionador se aplicam os princípios do direito penal e processo penal, com matizes, por simetria. A teoria da pena deve ser observada à luz do direito positivo brasileiro e não de uma perspectiva abstrata do direito estrangeiro, o que exige um compromisso com os precedentes da</a:t>
            </a:r>
            <a:r>
              <a:rPr lang="pt-BR" sz="2700" i="1" dirty="0">
                <a:latin typeface="Arial" panose="020B0604020202020204" pitchFamily="34" charset="0"/>
                <a:cs typeface="Arial" panose="020B0604020202020204" pitchFamily="34" charset="0"/>
              </a:rPr>
              <a:t> civil </a:t>
            </a:r>
            <a:r>
              <a:rPr lang="pt-BR" sz="2700" i="1" dirty="0" err="1">
                <a:latin typeface="Arial" panose="020B0604020202020204" pitchFamily="34" charset="0"/>
                <a:cs typeface="Arial" panose="020B0604020202020204" pitchFamily="34" charset="0"/>
              </a:rPr>
              <a:t>law</a:t>
            </a:r>
            <a:r>
              <a:rPr lang="pt-BR" sz="2700" dirty="0">
                <a:latin typeface="Arial" panose="020B0604020202020204" pitchFamily="34" charset="0"/>
                <a:cs typeface="Arial" panose="020B0604020202020204" pitchFamily="34" charset="0"/>
              </a:rPr>
              <a:t>. (...) Obviamente, o Direito Administrativo Sancionador estará sempre subordinado à Constituição e às regras e princípios simétricos do Direito Penal. Nesse sentido, insere-se no universo do Direito Público Punitivo.</a:t>
            </a:r>
          </a:p>
        </p:txBody>
      </p:sp>
    </p:spTree>
    <p:extLst>
      <p:ext uri="{BB962C8B-B14F-4D97-AF65-F5344CB8AC3E}">
        <p14:creationId xmlns:p14="http://schemas.microsoft.com/office/powerpoint/2010/main" val="3656004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ítulo 1"/>
          <p:cNvSpPr>
            <a:spLocks noGrp="1"/>
          </p:cNvSpPr>
          <p:nvPr>
            <p:ph type="title" idx="4294967295" hasCustomPrompt="1"/>
          </p:nvPr>
        </p:nvSpPr>
        <p:spPr>
          <a:xfrm>
            <a:off x="0" y="0"/>
            <a:ext cx="9036050" cy="6858000"/>
          </a:xfrm>
        </p:spPr>
        <p:txBody>
          <a:bodyPr vert="horz" wrap="square" lIns="91440" tIns="45720" rIns="91440" bIns="45720" anchor="ctr" anchorCtr="0"/>
          <a:lstStyle/>
          <a:p>
            <a:pPr algn="just"/>
            <a:r>
              <a:rPr lang="pt-BR" altLang="pt-BR" sz="3000" dirty="0">
                <a:latin typeface="Arial" panose="020B0604020202020204" pitchFamily="34" charset="0"/>
              </a:rPr>
              <a:t>E, ainda de acordo com o Prof. </a:t>
            </a:r>
            <a:r>
              <a:rPr lang="pt-BR" sz="3000" dirty="0">
                <a:latin typeface="Arial" panose="020B0604020202020204" pitchFamily="34" charset="0"/>
                <a:cs typeface="Arial" panose="020B0604020202020204" pitchFamily="34" charset="0"/>
              </a:rPr>
              <a:t>Prof. Fábio Medina Osório (Direito Administrativo Sancionador, 2022, p. 118):</a:t>
            </a:r>
            <a:r>
              <a:rPr lang="pt-BR" altLang="pt-BR" sz="3000" dirty="0">
                <a:latin typeface="Arial" panose="020B0604020202020204" pitchFamily="34" charset="0"/>
              </a:rPr>
              <a:t> Consiste a sanção administrativa, portanto, em um mal ou castigo, por que tem efeitos aflitivos, com alcance geral e potencialmente pro futuro, imposto pela Administração Pública, materialmente considerada, pelo Judiciário ou por corporações de direito público, a um administrado, jurisdicionado, agente público, pessoa física ou jurídica, sujeitos ou não a especiais relações de sujeição com o Estado, como consequência de uma conduta ilegal, tipificada em norma proibitiva, com uma finalidade repressora e disciplinar, no âmbito de aplicação formal e material do Direito Administrativo. (...).</a:t>
            </a:r>
            <a:endParaRPr lang="pt-BR" altLang="pt-BR" sz="30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40306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BB0993-0ACC-6159-1F90-F67C1E03F08E}"/>
              </a:ext>
            </a:extLst>
          </p:cNvPr>
          <p:cNvSpPr>
            <a:spLocks noGrp="1"/>
          </p:cNvSpPr>
          <p:nvPr>
            <p:ph type="ctrTitle"/>
          </p:nvPr>
        </p:nvSpPr>
        <p:spPr>
          <a:xfrm>
            <a:off x="0" y="0"/>
            <a:ext cx="9144000" cy="864000"/>
          </a:xfrm>
        </p:spPr>
        <p:txBody>
          <a:bodyPr/>
          <a:lstStyle/>
          <a:p>
            <a:r>
              <a:rPr lang="pt-BR" sz="3000" b="1" dirty="0"/>
              <a:t>PRINCIPAIS PRINCÍPIOS CONSTITUCIONAIS APLICÁVEIS AO PROCESSO ADMINISTRATIVO SANCIONADOR</a:t>
            </a:r>
          </a:p>
        </p:txBody>
      </p:sp>
      <p:sp>
        <p:nvSpPr>
          <p:cNvPr id="3" name="Subtítulo 2">
            <a:extLst>
              <a:ext uri="{FF2B5EF4-FFF2-40B4-BE49-F238E27FC236}">
                <a16:creationId xmlns:a16="http://schemas.microsoft.com/office/drawing/2014/main" id="{DC01C084-ABCE-CCC6-E3DA-094B542A6EA5}"/>
              </a:ext>
            </a:extLst>
          </p:cNvPr>
          <p:cNvSpPr>
            <a:spLocks noGrp="1"/>
          </p:cNvSpPr>
          <p:nvPr>
            <p:ph type="subTitle" idx="1"/>
          </p:nvPr>
        </p:nvSpPr>
        <p:spPr>
          <a:xfrm>
            <a:off x="0" y="981001"/>
            <a:ext cx="9144000" cy="5877000"/>
          </a:xfrm>
        </p:spPr>
        <p:txBody>
          <a:bodyPr/>
          <a:lstStyle/>
          <a:p>
            <a:pPr marL="457200" indent="-457200" algn="just">
              <a:buFont typeface="Arial" panose="020B0604020202020204" pitchFamily="34" charset="0"/>
              <a:buChar char="•"/>
            </a:pPr>
            <a:r>
              <a:rPr lang="pt-BR" sz="3000" dirty="0">
                <a:solidFill>
                  <a:schemeClr val="tx1"/>
                </a:solidFill>
              </a:rPr>
              <a:t>Princípio do devido processo legal (devido processo legal formal e devido processo substancial), art. 5º, LIV, da CR/88; </a:t>
            </a:r>
          </a:p>
          <a:p>
            <a:pPr marL="457200" indent="-457200" algn="just">
              <a:buFont typeface="Arial" panose="020B0604020202020204" pitchFamily="34" charset="0"/>
              <a:buChar char="•"/>
            </a:pPr>
            <a:r>
              <a:rPr lang="pt-BR" sz="3000" dirty="0">
                <a:solidFill>
                  <a:schemeClr val="tx1"/>
                </a:solidFill>
              </a:rPr>
              <a:t>Princípios do contraditório, da ampla defesa e do duplo grau de jurisdição (art. 5º, LV, da CR/88);</a:t>
            </a:r>
          </a:p>
          <a:p>
            <a:pPr marL="457200" indent="-457200" algn="just">
              <a:buFont typeface="Arial" panose="020B0604020202020204" pitchFamily="34" charset="0"/>
              <a:buChar char="•"/>
            </a:pPr>
            <a:r>
              <a:rPr lang="pt-BR" sz="3000" dirty="0">
                <a:solidFill>
                  <a:schemeClr val="tx1"/>
                </a:solidFill>
              </a:rPr>
              <a:t>princípio da razoabilidade e proporcionalidade;</a:t>
            </a:r>
          </a:p>
          <a:p>
            <a:pPr marL="457200" indent="-457200" algn="just">
              <a:buFont typeface="Arial" panose="020B0604020202020204" pitchFamily="34" charset="0"/>
              <a:buChar char="•"/>
            </a:pPr>
            <a:r>
              <a:rPr lang="pt-BR" sz="3000" dirty="0">
                <a:solidFill>
                  <a:schemeClr val="tx1"/>
                </a:solidFill>
              </a:rPr>
              <a:t>princípio da legalidade ou reserva legal (art. 5º, II, CR/88), porém, há maior flexibilidade do que no direito penal;</a:t>
            </a:r>
          </a:p>
          <a:p>
            <a:pPr marL="457200" indent="-457200" algn="just">
              <a:buFont typeface="Arial" panose="020B0604020202020204" pitchFamily="34" charset="0"/>
              <a:buChar char="•"/>
            </a:pPr>
            <a:r>
              <a:rPr lang="pt-BR" sz="3000" dirty="0">
                <a:solidFill>
                  <a:schemeClr val="tx1"/>
                </a:solidFill>
              </a:rPr>
              <a:t>Princípio da tipicidade (à semelhança do previsto no art. 5º, XXXIX, da CR/88, mas com maior flexibilidade do que no direito penal).</a:t>
            </a:r>
          </a:p>
        </p:txBody>
      </p:sp>
    </p:spTree>
    <p:extLst>
      <p:ext uri="{BB962C8B-B14F-4D97-AF65-F5344CB8AC3E}">
        <p14:creationId xmlns:p14="http://schemas.microsoft.com/office/powerpoint/2010/main" val="2615801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ítulo 1"/>
          <p:cNvSpPr>
            <a:spLocks noGrp="1"/>
          </p:cNvSpPr>
          <p:nvPr>
            <p:ph type="title" idx="4294967295" hasCustomPrompt="1"/>
          </p:nvPr>
        </p:nvSpPr>
        <p:spPr>
          <a:xfrm>
            <a:off x="0" y="692150"/>
            <a:ext cx="9144000" cy="5900738"/>
          </a:xfrm>
        </p:spPr>
        <p:txBody>
          <a:bodyPr vert="horz" wrap="square" lIns="91440" tIns="45720" rIns="91440" bIns="45720" anchor="ctr" anchorCtr="0"/>
          <a:lstStyle/>
          <a:p>
            <a:pPr algn="just"/>
            <a:r>
              <a:rPr lang="pt-BR" altLang="pt-BR" sz="2500" b="1" dirty="0">
                <a:latin typeface="Arial" panose="020B0604020202020204" pitchFamily="34" charset="0"/>
              </a:rPr>
              <a:t>Decreto Federal 2.181/1997 </a:t>
            </a:r>
            <a:r>
              <a:rPr lang="pt-BR" altLang="pt-BR" sz="2500" dirty="0">
                <a:latin typeface="Arial" panose="020B0604020202020204" pitchFamily="34" charset="0"/>
              </a:rPr>
              <a:t>- </a:t>
            </a:r>
            <a:r>
              <a:rPr lang="pt-BR" altLang="pt-BR" sz="2500" b="1" dirty="0">
                <a:latin typeface="Arial" panose="020B0604020202020204" pitchFamily="34" charset="0"/>
              </a:rPr>
              <a:t>Art. 33</a:t>
            </a:r>
            <a:r>
              <a:rPr lang="pt-BR" altLang="pt-BR" sz="2500" dirty="0">
                <a:latin typeface="Arial" panose="020B0604020202020204" pitchFamily="34" charset="0"/>
              </a:rPr>
              <a:t>. As práticas infrativas às normas de proteção e defesa do consumidor </a:t>
            </a:r>
            <a:r>
              <a:rPr lang="pt-BR" altLang="pt-BR" sz="2500" b="1" dirty="0">
                <a:latin typeface="Arial" panose="020B0604020202020204" pitchFamily="34" charset="0"/>
              </a:rPr>
              <a:t>serão apuradas em processo administrativo sancionador</a:t>
            </a:r>
            <a:r>
              <a:rPr lang="pt-BR" altLang="pt-BR" sz="2500" dirty="0">
                <a:latin typeface="Arial" panose="020B0604020202020204" pitchFamily="34" charset="0"/>
              </a:rPr>
              <a:t>, que terá início mediante: (Redação dada pelo Decreto nº 10.887, de 2021) </a:t>
            </a:r>
            <a:r>
              <a:rPr lang="pt-BR" altLang="pt-BR" sz="2500" b="1" dirty="0">
                <a:latin typeface="Arial" panose="020B0604020202020204" pitchFamily="34" charset="0"/>
              </a:rPr>
              <a:t>I - ato, por escrito, da autoridade competente</a:t>
            </a:r>
            <a:r>
              <a:rPr lang="pt-BR" altLang="pt-BR" sz="2500" dirty="0">
                <a:latin typeface="Arial" panose="020B0604020202020204" pitchFamily="34" charset="0"/>
              </a:rPr>
              <a:t>; (Redação dada pelo Decreto nº 10.887, de 2021) </a:t>
            </a:r>
            <a:r>
              <a:rPr lang="pt-BR" altLang="pt-BR" sz="2500" b="1" dirty="0">
                <a:latin typeface="Arial" panose="020B0604020202020204" pitchFamily="34" charset="0"/>
              </a:rPr>
              <a:t>II - lavratura de auto de infração. </a:t>
            </a:r>
            <a:r>
              <a:rPr lang="pt-BR" altLang="pt-BR" sz="2500" dirty="0">
                <a:latin typeface="Arial" panose="020B0604020202020204" pitchFamily="34" charset="0"/>
              </a:rPr>
              <a:t>(Redação dada pelo Decreto nº 10.887, de 2021) </a:t>
            </a:r>
            <a:r>
              <a:rPr lang="pt-BR" altLang="pt-BR" sz="2500" i="1" dirty="0">
                <a:latin typeface="Arial" panose="020B0604020202020204" pitchFamily="34" charset="0"/>
              </a:rPr>
              <a:t>III - reclamação. (Revogado pelo Decreto nº 10.887, de 2021) (...).</a:t>
            </a:r>
            <a:br>
              <a:rPr lang="pt-BR" altLang="pt-BR" sz="2500" i="1" dirty="0">
                <a:latin typeface="Arial" panose="020B0604020202020204" pitchFamily="34" charset="0"/>
              </a:rPr>
            </a:br>
            <a:r>
              <a:rPr lang="pt-BR" altLang="pt-BR" sz="2500" i="1" dirty="0">
                <a:latin typeface="Arial" panose="020B0604020202020204" pitchFamily="34" charset="0"/>
              </a:rPr>
              <a:t/>
            </a:r>
            <a:br>
              <a:rPr lang="pt-BR" altLang="pt-BR" sz="2500" i="1" dirty="0">
                <a:latin typeface="Arial" panose="020B0604020202020204" pitchFamily="34" charset="0"/>
              </a:rPr>
            </a:br>
            <a:r>
              <a:rPr lang="pt-BR" altLang="pt-BR" sz="2500" b="1" i="1" dirty="0">
                <a:latin typeface="Arial" panose="020B0604020202020204" pitchFamily="34" charset="0"/>
              </a:rPr>
              <a:t>Art. 33-A</a:t>
            </a:r>
            <a:r>
              <a:rPr lang="pt-BR" altLang="pt-BR" sz="2500" i="1" dirty="0">
                <a:latin typeface="Arial" panose="020B0604020202020204" pitchFamily="34" charset="0"/>
              </a:rPr>
              <a:t>. A averiguação preliminar é o procedimento investigatório de natureza inquisitorial, instaurado pela</a:t>
            </a:r>
            <a:br>
              <a:rPr lang="pt-BR" altLang="pt-BR" sz="2500" i="1" dirty="0">
                <a:latin typeface="Arial" panose="020B0604020202020204" pitchFamily="34" charset="0"/>
              </a:rPr>
            </a:br>
            <a:r>
              <a:rPr lang="pt-BR" altLang="pt-BR" sz="2500" i="1" dirty="0">
                <a:latin typeface="Arial" panose="020B0604020202020204" pitchFamily="34" charset="0"/>
              </a:rPr>
              <a:t>autoridade competente de proteção e defesa do consumidor, quando os indícios ainda não forem suficientes para a</a:t>
            </a:r>
            <a:br>
              <a:rPr lang="pt-BR" altLang="pt-BR" sz="2500" i="1" dirty="0">
                <a:latin typeface="Arial" panose="020B0604020202020204" pitchFamily="34" charset="0"/>
              </a:rPr>
            </a:br>
            <a:r>
              <a:rPr lang="pt-BR" altLang="pt-BR" sz="2500" i="1" dirty="0">
                <a:latin typeface="Arial" panose="020B0604020202020204" pitchFamily="34" charset="0"/>
              </a:rPr>
              <a:t>instauração imediata de processo administrativo sancionador.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ítulo 1"/>
          <p:cNvSpPr>
            <a:spLocks noGrp="1"/>
          </p:cNvSpPr>
          <p:nvPr>
            <p:ph type="title" idx="4294967295" hasCustomPrompt="1"/>
          </p:nvPr>
        </p:nvSpPr>
        <p:spPr>
          <a:xfrm>
            <a:off x="0" y="44450"/>
            <a:ext cx="9144000" cy="1970088"/>
          </a:xfrm>
        </p:spPr>
        <p:txBody>
          <a:bodyPr vert="horz" wrap="square" lIns="91440" tIns="45720" rIns="91440" bIns="45720" anchor="ctr" anchorCtr="0"/>
          <a:lstStyle/>
          <a:p>
            <a:pPr algn="just"/>
            <a:r>
              <a:rPr lang="pt-BR" altLang="zh-CN" sz="3500" b="1" dirty="0">
                <a:latin typeface="Arial" panose="020B0604020202020204" pitchFamily="34" charset="0"/>
              </a:rPr>
              <a:t>PROCON de Dourados</a:t>
            </a:r>
            <a:r>
              <a:rPr lang="pt-BR" altLang="zh-CN" sz="3500" dirty="0">
                <a:latin typeface="Arial" panose="020B0604020202020204" pitchFamily="34" charset="0"/>
              </a:rPr>
              <a:t> - Programa Municipal de Proteção e Defesa do Consumidor de Dourados</a:t>
            </a:r>
            <a:endParaRPr lang="pt-BR" altLang="zh-CN" sz="3500" dirty="0">
              <a:latin typeface="Arial" panose="020B0604020202020204" pitchFamily="34" charset="0"/>
              <a:ea typeface="Arial" panose="020B0604020202020204" pitchFamily="34" charset="0"/>
            </a:endParaRPr>
          </a:p>
        </p:txBody>
      </p:sp>
      <p:sp>
        <p:nvSpPr>
          <p:cNvPr id="2" name="Caixa de Texto 1"/>
          <p:cNvSpPr txBox="1"/>
          <p:nvPr/>
        </p:nvSpPr>
        <p:spPr>
          <a:xfrm>
            <a:off x="29845" y="2339975"/>
            <a:ext cx="9113520" cy="475615"/>
          </a:xfrm>
          <a:prstGeom prst="rect">
            <a:avLst/>
          </a:prstGeom>
          <a:noFill/>
        </p:spPr>
        <p:txBody>
          <a:bodyPr wrap="square" rtlCol="0" anchor="t">
            <a:spAutoFit/>
          </a:bodyPr>
          <a:lstStyle/>
          <a:p>
            <a:pPr algn="just"/>
            <a:r>
              <a:rPr lang="pt-BR" altLang="zh-CN" sz="2500" dirty="0">
                <a:sym typeface="+mn-ea"/>
              </a:rPr>
              <a:t>Criado pela Lei Municipal nº 1.997, de 05/07/1995</a:t>
            </a:r>
            <a:endParaRPr lang="pt-BR" altLang="en-US" sz="2500"/>
          </a:p>
        </p:txBody>
      </p:sp>
      <p:sp>
        <p:nvSpPr>
          <p:cNvPr id="3" name="Caixa de Texto 2"/>
          <p:cNvSpPr txBox="1"/>
          <p:nvPr/>
        </p:nvSpPr>
        <p:spPr>
          <a:xfrm>
            <a:off x="29845" y="3141345"/>
            <a:ext cx="9083675" cy="1630045"/>
          </a:xfrm>
          <a:prstGeom prst="rect">
            <a:avLst/>
          </a:prstGeom>
          <a:noFill/>
        </p:spPr>
        <p:txBody>
          <a:bodyPr wrap="square" rtlCol="0" anchor="t">
            <a:spAutoFit/>
          </a:bodyPr>
          <a:lstStyle/>
          <a:p>
            <a:pPr algn="just"/>
            <a:r>
              <a:rPr lang="pt-BR" altLang="zh-CN" sz="2500" dirty="0">
                <a:sym typeface="+mn-ea"/>
              </a:rPr>
              <a:t>Atualmente é disciplinado pela Lei Municipal nº 2.454 de 26/11/2001, a qual dispõe sobre o Conselho Municipal de Proteção e Defesa do Consumidor (COMDECON )  e o  Fundo Municipal de Proteção e Defesa do Consumidor (FUMDECON). </a:t>
            </a:r>
            <a:endParaRPr lang="pt-BR" altLang="en-US" sz="2500"/>
          </a:p>
        </p:txBody>
      </p:sp>
      <p:sp>
        <p:nvSpPr>
          <p:cNvPr id="4" name="Caixa de Texto 3"/>
          <p:cNvSpPr txBox="1"/>
          <p:nvPr/>
        </p:nvSpPr>
        <p:spPr>
          <a:xfrm>
            <a:off x="0" y="5372735"/>
            <a:ext cx="9027795" cy="860425"/>
          </a:xfrm>
          <a:prstGeom prst="rect">
            <a:avLst/>
          </a:prstGeom>
          <a:noFill/>
        </p:spPr>
        <p:txBody>
          <a:bodyPr wrap="square" rtlCol="0" anchor="t">
            <a:spAutoFit/>
          </a:bodyPr>
          <a:lstStyle/>
          <a:p>
            <a:pPr algn="just"/>
            <a:r>
              <a:rPr lang="pt-BR" altLang="zh-CN" sz="2500" dirty="0">
                <a:sym typeface="+mn-ea"/>
              </a:rPr>
              <a:t>O PROCON de Dourados é um órgão público ligado </a:t>
            </a:r>
            <a:r>
              <a:rPr lang="pt-BR" altLang="zh-CN" sz="2500" dirty="0">
                <a:ea typeface="Arial" panose="020B0604020202020204" pitchFamily="34" charset="0"/>
                <a:sym typeface="+mn-ea"/>
              </a:rPr>
              <a:t>à</a:t>
            </a:r>
            <a:r>
              <a:rPr lang="pt-BR" altLang="zh-CN" sz="2500" dirty="0">
                <a:sym typeface="+mn-ea"/>
              </a:rPr>
              <a:t> Procuradoria Geral da Prefeitura Municipal de Dourados.</a:t>
            </a:r>
            <a:endParaRPr lang="pt-BR" altLang="en-US" sz="2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ítulo 1"/>
          <p:cNvSpPr>
            <a:spLocks noGrp="1"/>
          </p:cNvSpPr>
          <p:nvPr>
            <p:ph type="title" idx="4294967295" hasCustomPrompt="1"/>
          </p:nvPr>
        </p:nvSpPr>
        <p:spPr>
          <a:xfrm>
            <a:off x="0" y="274638"/>
            <a:ext cx="8229600" cy="1143000"/>
          </a:xfrm>
        </p:spPr>
        <p:txBody>
          <a:bodyPr vert="horz" wrap="square" lIns="91440" tIns="45720" rIns="91440" bIns="45720" anchor="ctr" anchorCtr="0"/>
          <a:lstStyle/>
          <a:p>
            <a:pPr algn="just"/>
            <a:r>
              <a:rPr lang="pt-BR" altLang="pt-BR" sz="2500" b="1" dirty="0">
                <a:latin typeface="Arial" panose="020B0604020202020204" pitchFamily="34" charset="0"/>
              </a:rPr>
              <a:t>DA INSTAURAÇÃO DE PROCESSO ADMINISTRATIVO A PARTIR DE AUTO DE INFRAÇÃO</a:t>
            </a:r>
            <a:endParaRPr lang="pt-BR" altLang="pt-BR" sz="2500" b="1" i="1" dirty="0">
              <a:latin typeface="Arial" panose="020B0604020202020204" pitchFamily="34" charset="0"/>
            </a:endParaRPr>
          </a:p>
        </p:txBody>
      </p:sp>
      <p:pic>
        <p:nvPicPr>
          <p:cNvPr id="52228" name="Picture 6" descr="Resultado de imagem para fotos fiscalização procon"/>
          <p:cNvPicPr>
            <a:picLocks noGrp="1" noChangeAspect="1"/>
          </p:cNvPicPr>
          <p:nvPr>
            <p:ph idx="4294967295"/>
          </p:nvPr>
        </p:nvPicPr>
        <p:blipFill>
          <a:blip r:embed="rId2"/>
          <a:stretch>
            <a:fillRect/>
          </a:stretch>
        </p:blipFill>
        <p:spPr>
          <a:xfrm>
            <a:off x="3390900" y="3163888"/>
            <a:ext cx="5753100" cy="2147887"/>
          </a:xfrm>
          <a:prstGeom prst="rect">
            <a:avLst/>
          </a:prstGeom>
          <a:noFill/>
          <a:ln w="9525">
            <a:noFill/>
          </a:ln>
        </p:spPr>
      </p:pic>
      <p:sp>
        <p:nvSpPr>
          <p:cNvPr id="58370" name="Título 1"/>
          <p:cNvSpPr>
            <a:spLocks noGrp="1"/>
          </p:cNvSpPr>
          <p:nvPr/>
        </p:nvSpPr>
        <p:spPr>
          <a:xfrm>
            <a:off x="-36512" y="2132013"/>
            <a:ext cx="9144000" cy="1373187"/>
          </a:xfrm>
          <a:prstGeom prst="rect">
            <a:avLst/>
          </a:prstGeom>
          <a:noFill/>
          <a:ln w="9525">
            <a:noFill/>
          </a:ln>
        </p:spPr>
        <p:txBody>
          <a:bodyPr wrap="square" lIns="91440" tIns="45720" rIns="91440" bIns="45720" anchor="ctr" anchorCtr="0"/>
          <a:lstStyle/>
          <a:p>
            <a:pPr algn="just" eaLnBrk="0" hangingPunct="0"/>
            <a:r>
              <a:rPr lang="pt-BR" altLang="pt-BR" sz="2500" b="1" dirty="0">
                <a:latin typeface="Arial" panose="020B0604020202020204" pitchFamily="34" charset="0"/>
              </a:rPr>
              <a:t>DA INSTAURAÇÃO DE PROCESSO ADMINISTRATIVO A PARTIR DE AUTO DE INFRAÇÃO</a:t>
            </a:r>
            <a:endParaRPr lang="pt-BR" altLang="pt-BR" sz="2500" b="1" i="1" dirty="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ítulo 1"/>
          <p:cNvSpPr>
            <a:spLocks noGrp="1"/>
          </p:cNvSpPr>
          <p:nvPr>
            <p:ph type="title" idx="4294967295" hasCustomPrompt="1"/>
          </p:nvPr>
        </p:nvSpPr>
        <p:spPr>
          <a:xfrm>
            <a:off x="0" y="14288"/>
            <a:ext cx="9144000" cy="6578600"/>
          </a:xfrm>
        </p:spPr>
        <p:txBody>
          <a:bodyPr vert="horz" wrap="square" lIns="91440" tIns="45720" rIns="91440" bIns="45720" anchor="ctr" anchorCtr="0"/>
          <a:lstStyle/>
          <a:p>
            <a:pPr algn="just"/>
            <a:r>
              <a:rPr lang="pt-BR" altLang="pt-BR" sz="1500" dirty="0">
                <a:latin typeface="Arial" panose="020B0604020202020204" pitchFamily="34" charset="0"/>
              </a:rPr>
              <a:t/>
            </a:r>
            <a:br>
              <a:rPr lang="pt-BR" altLang="pt-BR" sz="1500" dirty="0">
                <a:latin typeface="Arial" panose="020B0604020202020204" pitchFamily="34" charset="0"/>
              </a:rPr>
            </a:br>
            <a:r>
              <a:rPr lang="pt-BR" altLang="pt-BR" sz="2200" b="1" dirty="0">
                <a:latin typeface="Arial" panose="020B0604020202020204" pitchFamily="34" charset="0"/>
              </a:rPr>
              <a:t>Decreto Federal 2.181/1997</a:t>
            </a:r>
            <a:r>
              <a:rPr lang="pt-BR" altLang="pt-BR" sz="2200" dirty="0">
                <a:latin typeface="Arial" panose="020B0604020202020204" pitchFamily="34" charset="0"/>
              </a:rPr>
              <a:t> -  Art. 35. </a:t>
            </a:r>
            <a:r>
              <a:rPr lang="pt-BR" altLang="pt-BR" sz="2200" b="1" dirty="0">
                <a:latin typeface="Arial" panose="020B0604020202020204" pitchFamily="34" charset="0"/>
              </a:rPr>
              <a:t>Os Autos de infração, de Apreensão e o Termo de Depósito deverão ser impressos, numerados em série e preenchidos de forma clara e precisa, sem entrelinhas, rasuras ou emendas, mencionando</a:t>
            </a:r>
            <a:r>
              <a:rPr lang="pt-BR" altLang="pt-BR" sz="2200" dirty="0">
                <a:latin typeface="Arial" panose="020B0604020202020204" pitchFamily="34" charset="0"/>
              </a:rPr>
              <a:t>: I - o Auto de Infração: a) o local, a data e a hora da lavratura; b) o nome, o endereço e a qualificação do autuado; c) a descrição do fato ou do ato constitutivo da infração; d) o dispositivo legal infringido; e) a determinação da exigência e a intimação para cumpri-la ou impugná-la no prazo estabelecido no caput do art. 42; (Redação dada pelo Decreto nº 10.887, de 2021) f) a identificação do agente autuante, sua assinatura, a indicação do seu cargo ou função e o número de sua matrícula; g) a designação do órgão julgador e o respectivo endereço; h) a assinatura do autuado; i) a cientificação do autuado para apresentar defesa no prazo estabelecido no caput do art. 42 e especificar as provas que pretende produzir, de modo a declinar, se for o caso, a qualificação completa de até três testemunhas, mediante fornecimento do motivo para o seu arrolamento e sempre que possível: (Incluído pelo Decreto nº 10.887, de 2021)</a:t>
            </a:r>
            <a:endParaRPr lang="pt-BR" altLang="pt-BR" sz="2200" dirty="0">
              <a:latin typeface="Arial" panose="020B0604020202020204" pitchFamily="34" charset="0"/>
              <a:ea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ítulo 1"/>
          <p:cNvSpPr>
            <a:spLocks noGrp="1"/>
          </p:cNvSpPr>
          <p:nvPr>
            <p:ph type="title" idx="4294967295" hasCustomPrompt="1"/>
          </p:nvPr>
        </p:nvSpPr>
        <p:spPr>
          <a:xfrm>
            <a:off x="0" y="14288"/>
            <a:ext cx="9144000" cy="2466975"/>
          </a:xfrm>
        </p:spPr>
        <p:txBody>
          <a:bodyPr vert="horz" wrap="square" lIns="91440" tIns="45720" rIns="91440" bIns="45720" anchor="ctr" anchorCtr="0"/>
          <a:lstStyle/>
          <a:p>
            <a:pPr algn="just"/>
            <a:r>
              <a:rPr lang="pt-BR" altLang="pt-BR" sz="1200" dirty="0">
                <a:latin typeface="Arial" panose="020B0604020202020204" pitchFamily="34" charset="0"/>
              </a:rPr>
              <a:t/>
            </a:r>
            <a:br>
              <a:rPr lang="pt-BR" altLang="pt-BR" sz="1200" dirty="0">
                <a:latin typeface="Arial" panose="020B0604020202020204" pitchFamily="34" charset="0"/>
              </a:rPr>
            </a:br>
            <a:r>
              <a:rPr lang="pt-BR" altLang="pt-BR" sz="1800" b="1" dirty="0">
                <a:latin typeface="Arial" panose="020B0604020202020204" pitchFamily="34" charset="0"/>
              </a:rPr>
              <a:t>Decreto Federal 2.181/1997</a:t>
            </a:r>
            <a:r>
              <a:rPr lang="pt-BR" altLang="pt-BR" sz="1800" dirty="0">
                <a:latin typeface="Arial" panose="020B0604020202020204" pitchFamily="34" charset="0"/>
              </a:rPr>
              <a:t> -  Art. 38. </a:t>
            </a:r>
            <a:r>
              <a:rPr lang="pt-BR" altLang="pt-BR" sz="1800" b="1" dirty="0">
                <a:latin typeface="Arial" panose="020B0604020202020204" pitchFamily="34" charset="0"/>
              </a:rPr>
              <a:t>A assinatura nos Autos de Infração, de Apreensão e no Termo de Depósito, por parte do utuado, ao receber cópias dos mesmos, constitui notificação, sem implicar confissão, para os fins do art. 44 do presente Decreto</a:t>
            </a:r>
            <a:r>
              <a:rPr lang="pt-BR" altLang="pt-BR" sz="1800" dirty="0">
                <a:latin typeface="Arial" panose="020B0604020202020204" pitchFamily="34" charset="0"/>
              </a:rPr>
              <a:t>. Parágrafo único. Em caso de recusa do autuado em assinar os Autos de Infração, de Apreensão e o Termo de Depósito, o Agente competente consignará o fato nos Autos e no Termo, remetendo-os ao autuado por via postal, com Aviso de Recebimento (AR) ou outro procedimento equivalente, tendo os mesmos efeitos do caput deste artigo. </a:t>
            </a:r>
            <a:endParaRPr lang="pt-BR" altLang="pt-BR" sz="1800" dirty="0">
              <a:latin typeface="Arial" panose="020B0604020202020204" pitchFamily="34" charset="0"/>
              <a:ea typeface="Arial" panose="020B0604020202020204" pitchFamily="34" charset="0"/>
            </a:endParaRPr>
          </a:p>
        </p:txBody>
      </p:sp>
      <p:sp>
        <p:nvSpPr>
          <p:cNvPr id="60418" name="Caixa de Texto 1"/>
          <p:cNvSpPr txBox="1"/>
          <p:nvPr/>
        </p:nvSpPr>
        <p:spPr>
          <a:xfrm>
            <a:off x="0" y="2746375"/>
            <a:ext cx="9144000" cy="3968750"/>
          </a:xfrm>
          <a:prstGeom prst="rect">
            <a:avLst/>
          </a:prstGeom>
          <a:noFill/>
          <a:ln w="9525">
            <a:noFill/>
          </a:ln>
        </p:spPr>
        <p:txBody>
          <a:bodyPr wrap="square" anchor="t" anchorCtr="0">
            <a:spAutoFit/>
          </a:bodyPr>
          <a:lstStyle/>
          <a:p>
            <a:pPr algn="just"/>
            <a:r>
              <a:rPr lang="pt-BR" altLang="pt-BR" b="1" dirty="0">
                <a:latin typeface="Arial" panose="020B0604020202020204" pitchFamily="34" charset="0"/>
              </a:rPr>
              <a:t>Art. 38-A</a:t>
            </a:r>
            <a:r>
              <a:rPr lang="pt-BR" altLang="pt-BR" dirty="0">
                <a:latin typeface="Arial" panose="020B0604020202020204" pitchFamily="34" charset="0"/>
              </a:rPr>
              <a:t>. A fiscalização, no âmbito das relações de consumo, deverá ser prioritariamente orientadora,quando a atividade econômica for classificada como de risco leve, irrelevante ou inexistente, nos termos dodisposto na Lei nº 13.874, de 2019. (Incluído pelo Decreto nº 10.887, de 2021) § 1º </a:t>
            </a:r>
            <a:r>
              <a:rPr lang="pt-BR" altLang="pt-BR" b="1" dirty="0">
                <a:latin typeface="Arial" panose="020B0604020202020204" pitchFamily="34" charset="0"/>
              </a:rPr>
              <a:t>Para fins do disposto no caput, o critério de dupla visita para lavratura de auto de infração será observado, exceto na hipótese de ocorrência de reincidência, fraude, resistência ou embaraço </a:t>
            </a:r>
            <a:r>
              <a:rPr lang="pt-BR" altLang="pt-BR" b="1" dirty="0">
                <a:latin typeface="Arial" panose="020B0604020202020204" pitchFamily="34" charset="0"/>
                <a:ea typeface="Arial" panose="020B0604020202020204" pitchFamily="34" charset="0"/>
              </a:rPr>
              <a:t>à</a:t>
            </a:r>
            <a:r>
              <a:rPr lang="pt-BR" altLang="pt-BR" b="1" dirty="0">
                <a:latin typeface="Arial" panose="020B0604020202020204" pitchFamily="34" charset="0"/>
              </a:rPr>
              <a:t> fiscalização</a:t>
            </a:r>
            <a:r>
              <a:rPr lang="pt-BR" altLang="pt-BR" dirty="0">
                <a:latin typeface="Arial" panose="020B0604020202020204" pitchFamily="34" charset="0"/>
              </a:rPr>
              <a:t>. (Incluído pelo Decreto nº 10.887, de 2021) § 2º </a:t>
            </a:r>
            <a:r>
              <a:rPr lang="pt-BR" altLang="pt-BR" b="1" dirty="0">
                <a:latin typeface="Arial" panose="020B0604020202020204" pitchFamily="34" charset="0"/>
              </a:rPr>
              <a:t>A inobservância do critério de dupla visita, nos termos do disposto no § 1º, implica nulidade do auto de infração, independentemente da natureza da obrigação</a:t>
            </a:r>
            <a:r>
              <a:rPr lang="pt-BR" altLang="pt-BR" dirty="0">
                <a:latin typeface="Arial" panose="020B0604020202020204" pitchFamily="34" charset="0"/>
              </a:rPr>
              <a:t>. (Incluído pelo Decreto nº 10.887, de 2021) § 3º Os órgãos e as entidades da administração pública federal, estadual, distrital e municipal deverão observar o princípio do tratamento diferenciado, simplificado e favorecido previsto na Lei Complementar nº 123, de 14 de dezembro de 2006, na fixação de valores decorrentes de multas e demais sanções administrativas. (Incluído pelo Decreto nº 10.887, de 2021)</a:t>
            </a:r>
            <a:endParaRPr lang="pt-BR" altLang="en-US">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ítulo 1"/>
          <p:cNvSpPr>
            <a:spLocks noGrp="1"/>
          </p:cNvSpPr>
          <p:nvPr>
            <p:ph type="title" idx="4294967295" hasCustomPrompt="1"/>
          </p:nvPr>
        </p:nvSpPr>
        <p:spPr>
          <a:xfrm>
            <a:off x="0" y="14288"/>
            <a:ext cx="9144000" cy="6578600"/>
          </a:xfrm>
        </p:spPr>
        <p:txBody>
          <a:bodyPr vert="horz" wrap="square" lIns="91440" tIns="45720" rIns="91440" bIns="45720" anchor="ctr" anchorCtr="0"/>
          <a:lstStyle/>
          <a:p>
            <a:pPr algn="just"/>
            <a:r>
              <a:rPr lang="pt-BR" altLang="pt-BR" sz="1500" dirty="0">
                <a:latin typeface="Arial" panose="020B0604020202020204" pitchFamily="34" charset="0"/>
              </a:rPr>
              <a:t/>
            </a:r>
            <a:br>
              <a:rPr lang="pt-BR" altLang="pt-BR" sz="1500" dirty="0">
                <a:latin typeface="Arial" panose="020B0604020202020204" pitchFamily="34" charset="0"/>
              </a:rPr>
            </a:br>
            <a:r>
              <a:rPr lang="pt-BR" altLang="pt-BR" sz="1800" b="1" dirty="0">
                <a:latin typeface="Arial" panose="020B0604020202020204" pitchFamily="34" charset="0"/>
              </a:rPr>
              <a:t>Decreto Federal 2.181/1997</a:t>
            </a:r>
            <a:r>
              <a:rPr lang="pt-BR" altLang="pt-BR" sz="1500" dirty="0">
                <a:latin typeface="Arial" panose="020B0604020202020204" pitchFamily="34" charset="0"/>
              </a:rPr>
              <a:t> -  </a:t>
            </a:r>
            <a:r>
              <a:rPr lang="pt-BR" altLang="pt-BR" sz="1800" b="1" dirty="0">
                <a:latin typeface="Arial" panose="020B0604020202020204" pitchFamily="34" charset="0"/>
              </a:rPr>
              <a:t>Art. 36</a:t>
            </a:r>
            <a:r>
              <a:rPr lang="pt-BR" altLang="pt-BR" sz="1800" dirty="0">
                <a:latin typeface="Arial" panose="020B0604020202020204" pitchFamily="34" charset="0"/>
              </a:rPr>
              <a:t>. </a:t>
            </a:r>
            <a:r>
              <a:rPr lang="pt-BR" altLang="pt-BR" sz="1800" b="1" dirty="0">
                <a:latin typeface="Arial" panose="020B0604020202020204" pitchFamily="34" charset="0"/>
              </a:rPr>
              <a:t>Os Autos de Infração, de Apreensão e o Termo de Depósito serão lavrados pelo agente autuante que houver verificado a prática infrativa, preferencialmente no local onde foi comprovada a irregularidade</a:t>
            </a:r>
            <a:r>
              <a:rPr lang="pt-BR" altLang="pt-BR" sz="1800" dirty="0">
                <a:latin typeface="Arial" panose="020B0604020202020204" pitchFamily="34" charset="0"/>
              </a:rPr>
              <a:t>. </a:t>
            </a:r>
            <a:br>
              <a:rPr lang="pt-BR" altLang="pt-BR" sz="1800" dirty="0">
                <a:latin typeface="Arial" panose="020B0604020202020204" pitchFamily="34" charset="0"/>
              </a:rPr>
            </a:br>
            <a:r>
              <a:rPr lang="pt-BR" altLang="pt-BR" sz="1800" dirty="0">
                <a:latin typeface="Arial" panose="020B0604020202020204" pitchFamily="34" charset="0"/>
              </a:rPr>
              <a:t/>
            </a:r>
            <a:br>
              <a:rPr lang="pt-BR" altLang="pt-BR" sz="1800" dirty="0">
                <a:latin typeface="Arial" panose="020B0604020202020204" pitchFamily="34" charset="0"/>
              </a:rPr>
            </a:br>
            <a:r>
              <a:rPr lang="pt-BR" altLang="pt-BR" sz="1800" b="1" dirty="0">
                <a:latin typeface="Arial" panose="020B0604020202020204" pitchFamily="34" charset="0"/>
              </a:rPr>
              <a:t>Art. 37</a:t>
            </a:r>
            <a:r>
              <a:rPr lang="pt-BR" altLang="pt-BR" sz="1800" dirty="0">
                <a:latin typeface="Arial" panose="020B0604020202020204" pitchFamily="34" charset="0"/>
              </a:rPr>
              <a:t>. </a:t>
            </a:r>
            <a:r>
              <a:rPr lang="pt-BR" altLang="pt-BR" sz="1800" b="1" dirty="0">
                <a:latin typeface="Arial" panose="020B0604020202020204" pitchFamily="34" charset="0"/>
              </a:rPr>
              <a:t>Os Autos de Infração, de Apreensão e o Termo de Depósito serão lavrados em impresso próprio</a:t>
            </a:r>
            <a:r>
              <a:rPr lang="pt-BR" altLang="pt-BR" sz="1800" dirty="0">
                <a:latin typeface="Arial" panose="020B0604020202020204" pitchFamily="34" charset="0"/>
              </a:rPr>
              <a:t>, composto de três vias, numeradas tipograficamente. § 1º Quando necessário, para comprovação de infração, os Autos serão acompanhados de laudo pericial. § 2º Quando a verificação do defeito ou vício relativo </a:t>
            </a:r>
            <a:r>
              <a:rPr lang="pt-BR" altLang="pt-BR" sz="1800" dirty="0">
                <a:latin typeface="Arial" panose="020B0604020202020204" pitchFamily="34" charset="0"/>
                <a:ea typeface="Arial" panose="020B0604020202020204" pitchFamily="34" charset="0"/>
              </a:rPr>
              <a:t>à</a:t>
            </a:r>
            <a:r>
              <a:rPr lang="pt-BR" altLang="pt-BR" sz="1800" dirty="0">
                <a:latin typeface="Arial" panose="020B0604020202020204" pitchFamily="34" charset="0"/>
              </a:rPr>
              <a:t> qualidade, oferta e apresentação de produtos não depender de perícia, o agente competente consignará o fato no respectivo Auto. § 3º Os autos de infração, de apreensão e o termo de depósito poderão ser formalizados, comunicados e transmitidos em meio eletrônico, observado o disposto na legislação aplicável. (Incluído pelo Decreto nº 10.887, de 2021) </a:t>
            </a:r>
            <a:br>
              <a:rPr lang="pt-BR" altLang="pt-BR" sz="1800" dirty="0">
                <a:latin typeface="Arial" panose="020B0604020202020204" pitchFamily="34" charset="0"/>
              </a:rPr>
            </a:br>
            <a:r>
              <a:rPr lang="pt-BR" altLang="pt-BR" sz="1800" dirty="0">
                <a:latin typeface="Arial" panose="020B0604020202020204" pitchFamily="34" charset="0"/>
              </a:rPr>
              <a:t/>
            </a:r>
            <a:br>
              <a:rPr lang="pt-BR" altLang="pt-BR" sz="1800" dirty="0">
                <a:latin typeface="Arial" panose="020B0604020202020204" pitchFamily="34" charset="0"/>
              </a:rPr>
            </a:br>
            <a:r>
              <a:rPr lang="pt-BR" altLang="pt-BR" sz="1800" b="1" dirty="0">
                <a:latin typeface="Arial" panose="020B0604020202020204" pitchFamily="34" charset="0"/>
              </a:rPr>
              <a:t>Art. 38</a:t>
            </a:r>
            <a:r>
              <a:rPr lang="pt-BR" altLang="pt-BR" sz="1800" dirty="0">
                <a:latin typeface="Arial" panose="020B0604020202020204" pitchFamily="34" charset="0"/>
              </a:rPr>
              <a:t>. A assinatura nos Autos de Infração, de Apreensão e no Termo de Depósito, por parte do autuado, ao receber cópias dos mesmos, constitui notificação, sem implicar confissão, para os fins do art. 44 do presente Decreto. Parágrafo único. </a:t>
            </a:r>
            <a:r>
              <a:rPr lang="pt-BR" altLang="pt-BR" sz="1800" b="1" dirty="0">
                <a:latin typeface="Arial" panose="020B0604020202020204" pitchFamily="34" charset="0"/>
              </a:rPr>
              <a:t>Em caso de recusa do autuado em assinar os Autos de Infração, de Apreensão e o Termo de Depósito, o Agente competente consignará o fato nos Autos e no Termo, remetendo-os ao autuado por via postal, com Aviso de Recebimento (AR) ou outro procedimento equivalente</a:t>
            </a:r>
            <a:r>
              <a:rPr lang="pt-BR" altLang="pt-BR" sz="1800" dirty="0">
                <a:latin typeface="Arial" panose="020B0604020202020204" pitchFamily="34" charset="0"/>
              </a:rPr>
              <a:t>, tendo os mesmos efeitos do caput deste artigo.</a:t>
            </a:r>
            <a:endParaRPr lang="pt-BR" altLang="pt-BR" sz="1800" dirty="0">
              <a:latin typeface="Arial" panose="020B0604020202020204" pitchFamily="34" charset="0"/>
              <a:ea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ítulo 1"/>
          <p:cNvSpPr>
            <a:spLocks noGrp="1"/>
          </p:cNvSpPr>
          <p:nvPr>
            <p:ph type="title" idx="4294967295" hasCustomPrompt="1"/>
          </p:nvPr>
        </p:nvSpPr>
        <p:spPr>
          <a:xfrm>
            <a:off x="0" y="14288"/>
            <a:ext cx="9144000" cy="6843712"/>
          </a:xfrm>
        </p:spPr>
        <p:txBody>
          <a:bodyPr vert="horz" wrap="square" lIns="91440" tIns="45720" rIns="91440" bIns="45720" anchor="ctr" anchorCtr="0"/>
          <a:lstStyle/>
          <a:p>
            <a:pPr algn="just"/>
            <a:r>
              <a:rPr lang="pt-BR" altLang="pt-BR" sz="2300" dirty="0">
                <a:latin typeface="Arial" panose="020B0604020202020204" pitchFamily="34" charset="0"/>
              </a:rPr>
              <a:t>Decreto Municipal 313/2021 -  Art. 26. A fiscalização de que trata este Decreto </a:t>
            </a:r>
            <a:r>
              <a:rPr lang="pt-BR" altLang="pt-BR" sz="2300" b="1" dirty="0">
                <a:latin typeface="Arial" panose="020B0604020202020204" pitchFamily="34" charset="0"/>
              </a:rPr>
              <a:t>será efetuada pelo Fiscal ou Agente Fiscal de Defesa do Consumidor</a:t>
            </a:r>
            <a:r>
              <a:rPr lang="pt-BR" altLang="pt-BR" sz="2300" dirty="0">
                <a:latin typeface="Arial" panose="020B0604020202020204" pitchFamily="34" charset="0"/>
              </a:rPr>
              <a:t> (ou de Relações de Consumo), oficialmente designado, vinculado ao PROCON, devidamente credenciado mediante Cédula de Identificação Fiscal. § 1º As informações prestadas pelo Fiscal ou Agente Fiscal de Defesa do Consumidor (ou de Relações de Consumo) gozarão de fé pública, respondendo pelos atos que praticarem quando investidos da ação fiscalizadora. § 2º Os atos de fiscalização serão formalizados mediante os seguintes instrumentos: I - Auto de Constatação (AC);II - Auto de Apreensão e Termo de Depósito (AA/TD); III - Auto de Infração (AI); IV - Relatório de Visita (RV); V - Registro de Ato Fiscalizatório (RAF). (...) § 4º Em se tratando de fornecedor microempresa ou empresa de pequeno porte, deverá ser observado o critério da dupla visita para lavratura de auto de infração em relação </a:t>
            </a:r>
            <a:r>
              <a:rPr lang="pt-BR" altLang="pt-BR" sz="2300" dirty="0">
                <a:latin typeface="Arial" panose="020B0604020202020204" pitchFamily="34" charset="0"/>
                <a:ea typeface="Arial" panose="020B0604020202020204" pitchFamily="34" charset="0"/>
              </a:rPr>
              <a:t>à</a:t>
            </a:r>
            <a:r>
              <a:rPr lang="pt-BR" altLang="pt-BR" sz="2300" dirty="0">
                <a:latin typeface="Arial" panose="020B0604020202020204" pitchFamily="34" charset="0"/>
              </a:rPr>
              <a:t> microempresa e </a:t>
            </a:r>
            <a:r>
              <a:rPr lang="pt-BR" altLang="pt-BR" sz="2300" dirty="0">
                <a:latin typeface="Arial" panose="020B0604020202020204" pitchFamily="34" charset="0"/>
                <a:ea typeface="Arial" panose="020B0604020202020204" pitchFamily="34" charset="0"/>
              </a:rPr>
              <a:t>à</a:t>
            </a:r>
            <a:r>
              <a:rPr lang="pt-BR" altLang="pt-BR" sz="2300" dirty="0">
                <a:latin typeface="Arial" panose="020B0604020202020204" pitchFamily="34" charset="0"/>
              </a:rPr>
              <a:t> empresa de pequeno porte, salvo quando for constatada a ocorrência de reincidência, fraude, resistência ou embaraço </a:t>
            </a:r>
            <a:r>
              <a:rPr lang="pt-BR" altLang="pt-BR" sz="2300" dirty="0">
                <a:latin typeface="Arial" panose="020B0604020202020204" pitchFamily="34" charset="0"/>
                <a:ea typeface="Arial" panose="020B0604020202020204" pitchFamily="34" charset="0"/>
              </a:rPr>
              <a:t>à</a:t>
            </a:r>
            <a:r>
              <a:rPr lang="pt-BR" altLang="pt-BR" sz="2300" dirty="0">
                <a:latin typeface="Arial" panose="020B0604020202020204" pitchFamily="34" charset="0"/>
              </a:rPr>
              <a:t> fiscalização, nos termos do que prevê o art. 55 da Lei Federal 123, de 14 de dezembro de 2006.</a:t>
            </a:r>
            <a:endParaRPr lang="pt-BR" altLang="pt-BR" sz="2300" dirty="0">
              <a:latin typeface="Arial" panose="020B0604020202020204" pitchFamily="34" charset="0"/>
              <a:ea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ítulo 1"/>
          <p:cNvSpPr>
            <a:spLocks noGrp="1"/>
          </p:cNvSpPr>
          <p:nvPr>
            <p:ph type="title" idx="4294967295" hasCustomPrompt="1"/>
          </p:nvPr>
        </p:nvSpPr>
        <p:spPr>
          <a:xfrm>
            <a:off x="0" y="274638"/>
            <a:ext cx="8229600" cy="1143000"/>
          </a:xfrm>
        </p:spPr>
        <p:txBody>
          <a:bodyPr anchor="ctr" anchorCtr="0"/>
          <a:lstStyle/>
          <a:p>
            <a:r>
              <a:rPr lang="pt-BR" altLang="en-US" sz="2500" b="1"/>
              <a:t>DA INSTAURAÇÃO DE PROCESSO ADMINISTRATIVO SANCIONADOR APÓS AUDIÊNCIA DE TENTATIVA DE CONCILIAÇÃO</a:t>
            </a:r>
          </a:p>
        </p:txBody>
      </p:sp>
      <p:pic>
        <p:nvPicPr>
          <p:cNvPr id="102" name="Espaço Reservado para Conteúdo 101"/>
          <p:cNvPicPr>
            <a:picLocks noGrp="1"/>
          </p:cNvPicPr>
          <p:nvPr>
            <p:ph idx="4294967295"/>
          </p:nvPr>
        </p:nvPicPr>
        <p:blipFill>
          <a:blip r:embed="rId2"/>
          <a:stretch>
            <a:fillRect/>
          </a:stretch>
        </p:blipFill>
        <p:spPr>
          <a:xfrm>
            <a:off x="3903663" y="1600200"/>
            <a:ext cx="5240337" cy="3932238"/>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ítulo 1"/>
          <p:cNvSpPr>
            <a:spLocks noGrp="1"/>
          </p:cNvSpPr>
          <p:nvPr>
            <p:ph type="title" idx="4294967295" hasCustomPrompt="1"/>
          </p:nvPr>
        </p:nvSpPr>
        <p:spPr>
          <a:xfrm>
            <a:off x="0" y="14288"/>
            <a:ext cx="9144000" cy="6578600"/>
          </a:xfrm>
        </p:spPr>
        <p:txBody>
          <a:bodyPr vert="horz" wrap="square" lIns="91440" tIns="45720" rIns="91440" bIns="45720" anchor="ctr" anchorCtr="0"/>
          <a:lstStyle/>
          <a:p>
            <a:pPr algn="just"/>
            <a:r>
              <a:rPr lang="pt-BR" altLang="pt-BR" sz="2000" dirty="0">
                <a:latin typeface="Arial" panose="020B0604020202020204" pitchFamily="34" charset="0"/>
              </a:rPr>
              <a:t/>
            </a:r>
            <a:br>
              <a:rPr lang="pt-BR" altLang="pt-BR" sz="2000" dirty="0">
                <a:latin typeface="Arial" panose="020B0604020202020204" pitchFamily="34" charset="0"/>
              </a:rPr>
            </a:br>
            <a:r>
              <a:rPr lang="pt-BR" altLang="pt-BR" sz="2500" dirty="0">
                <a:latin typeface="Arial" panose="020B0604020202020204" pitchFamily="34" charset="0"/>
              </a:rPr>
              <a:t>Decreto Federal 2.181/1997 -  </a:t>
            </a:r>
            <a:r>
              <a:rPr lang="pt-BR" altLang="pt-BR" sz="2500" b="1" dirty="0">
                <a:latin typeface="Arial" panose="020B0604020202020204" pitchFamily="34" charset="0"/>
              </a:rPr>
              <a:t>Art. 39</a:t>
            </a:r>
            <a:r>
              <a:rPr lang="pt-BR" altLang="pt-BR" sz="2500" dirty="0">
                <a:latin typeface="Arial" panose="020B0604020202020204" pitchFamily="34" charset="0"/>
              </a:rPr>
              <a:t>. O processo administrativo sancionador de que trata o art. 33 poderá ser instaurado de ofício pela autoridade competente ou a pedido do interessado. (Redação dada pelo Decreto nº 10.887, de 2021) Parágrafo único. Na hipótese de a investigação preliminar não resultar em processo administrativo com base em reclamação apresentada por consumidor, deverá este ser informado sobre as razões do arquivamento pela autoridade competente.</a:t>
            </a:r>
            <a:endParaRPr lang="pt-BR" altLang="pt-BR" sz="2500" dirty="0">
              <a:latin typeface="Arial" panose="020B0604020202020204" pitchFamily="34" charset="0"/>
              <a:ea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ítulo 1"/>
          <p:cNvSpPr>
            <a:spLocks noGrp="1"/>
          </p:cNvSpPr>
          <p:nvPr>
            <p:ph type="title" idx="4294967295" hasCustomPrompt="1"/>
          </p:nvPr>
        </p:nvSpPr>
        <p:spPr>
          <a:xfrm>
            <a:off x="0" y="0"/>
            <a:ext cx="9144000" cy="6858000"/>
          </a:xfrm>
        </p:spPr>
        <p:txBody>
          <a:bodyPr vert="horz" wrap="square" lIns="91440" tIns="45720" rIns="91440" bIns="45720" anchor="ctr" anchorCtr="0"/>
          <a:lstStyle/>
          <a:p>
            <a:pPr algn="just"/>
            <a:r>
              <a:rPr lang="pt-BR" altLang="pt-BR" sz="2000" dirty="0">
                <a:latin typeface="Arial" panose="020B0604020202020204" pitchFamily="34" charset="0"/>
              </a:rPr>
              <a:t>(</a:t>
            </a:r>
            <a:r>
              <a:rPr lang="pt-BR" altLang="pt-BR" sz="2000" b="1" dirty="0">
                <a:latin typeface="Arial" panose="020B0604020202020204" pitchFamily="34" charset="0"/>
              </a:rPr>
              <a:t>Decreto 2.181/97</a:t>
            </a:r>
            <a:r>
              <a:rPr lang="pt-BR" altLang="pt-BR" sz="2000" dirty="0">
                <a:latin typeface="Arial" panose="020B0604020202020204" pitchFamily="34" charset="0"/>
              </a:rPr>
              <a:t>) Art. 42. </a:t>
            </a:r>
            <a:r>
              <a:rPr lang="pt-BR" altLang="pt-BR" sz="2000" b="1" dirty="0">
                <a:latin typeface="Arial" panose="020B0604020202020204" pitchFamily="34" charset="0"/>
              </a:rPr>
              <a:t>A autoridade competente expedirá notificação ao infrator e fixará prazo de vinte dias, contado da data de seu recebimento pelo infrator, para apresentação de defesa</a:t>
            </a:r>
            <a:r>
              <a:rPr lang="pt-BR" altLang="pt-BR" sz="2000" dirty="0">
                <a:latin typeface="Arial" panose="020B0604020202020204" pitchFamily="34" charset="0"/>
              </a:rPr>
              <a:t>, nos termos do disposto no art. 44. (Redação dada pelo Decreto nº 10.887, de 2021) § 1º </a:t>
            </a:r>
            <a:r>
              <a:rPr lang="pt-BR" altLang="pt-BR" sz="2000" b="1" dirty="0">
                <a:latin typeface="Arial" panose="020B0604020202020204" pitchFamily="34" charset="0"/>
              </a:rPr>
              <a:t>A notificação será acompanhada de cópia de ato de instauração do processo administrativo sancionador</a:t>
            </a:r>
            <a:r>
              <a:rPr lang="pt-BR" altLang="pt-BR" sz="2000" dirty="0">
                <a:latin typeface="Arial" panose="020B0604020202020204" pitchFamily="34" charset="0"/>
              </a:rPr>
              <a:t> e, se for o caso, da nota técnica ou de outro ato que o fundamente por meio de remissão e será feita: (Redação dada pelo Decreto nº 10.887, de 2021) I - </a:t>
            </a:r>
            <a:r>
              <a:rPr lang="pt-BR" altLang="pt-BR" sz="2000" b="1" dirty="0">
                <a:latin typeface="Arial" panose="020B0604020202020204" pitchFamily="34" charset="0"/>
              </a:rPr>
              <a:t>por carta registrada ao representado</a:t>
            </a:r>
            <a:r>
              <a:rPr lang="pt-BR" altLang="pt-BR" sz="2000" dirty="0">
                <a:latin typeface="Arial" panose="020B0604020202020204" pitchFamily="34" charset="0"/>
              </a:rPr>
              <a:t>, seu mandatário ou preposto, com aviso de recebimento; (Redação dada pelo Decreto nº 10.887, de 2021) II - </a:t>
            </a:r>
            <a:r>
              <a:rPr lang="pt-BR" altLang="pt-BR" sz="2000" b="1" dirty="0">
                <a:latin typeface="Arial" panose="020B0604020202020204" pitchFamily="34" charset="0"/>
              </a:rPr>
              <a:t>por outro meio, físico ou eletrônico</a:t>
            </a:r>
            <a:r>
              <a:rPr lang="pt-BR" altLang="pt-BR" sz="2000" dirty="0">
                <a:latin typeface="Arial" panose="020B0604020202020204" pitchFamily="34" charset="0"/>
              </a:rPr>
              <a:t>, que </a:t>
            </a:r>
            <a:r>
              <a:rPr lang="pt-BR" altLang="pt-BR" sz="2000" b="1" dirty="0">
                <a:latin typeface="Arial" panose="020B0604020202020204" pitchFamily="34" charset="0"/>
              </a:rPr>
              <a:t>assegure a certeza da ciência do representado</a:t>
            </a:r>
            <a:r>
              <a:rPr lang="pt-BR" altLang="pt-BR" sz="2000" dirty="0">
                <a:latin typeface="Arial" panose="020B0604020202020204" pitchFamily="34" charset="0"/>
              </a:rPr>
              <a:t>; ou (Redação dada pelo Decreto nº 10.887, de 2021) III - </a:t>
            </a:r>
            <a:r>
              <a:rPr lang="pt-BR" altLang="pt-BR" sz="2000" b="1" dirty="0">
                <a:latin typeface="Arial" panose="020B0604020202020204" pitchFamily="34" charset="0"/>
              </a:rPr>
              <a:t>por mecanismos de cooperação internacional</a:t>
            </a:r>
            <a:r>
              <a:rPr lang="pt-BR" altLang="pt-BR" sz="2000" dirty="0">
                <a:latin typeface="Arial" panose="020B0604020202020204" pitchFamily="34" charset="0"/>
              </a:rPr>
              <a:t>. (Incluído pelo Decreto nº 10.887, de 2021) § 2º Na hipótese de notificação de representados que residam em países que aceitem a notificação postal direta, a notificação internacional poderá ser realizada por meio de serviço postal com aviso de recebimento em nome próprio. (Redação dada pelo Decreto nº 10.887, de 2021) § 3</a:t>
            </a:r>
            <a:r>
              <a:rPr lang="pt-BR" altLang="pt-BR" sz="2000" b="1" dirty="0">
                <a:latin typeface="Arial" panose="020B0604020202020204" pitchFamily="34" charset="0"/>
              </a:rPr>
              <a:t>º O comparecimento espontâneo do representado supre a falta ou a nulidade da notificação e nessa data se iniciará a contagem do prazo para apresentação de defesa no processo administrativo</a:t>
            </a:r>
            <a:r>
              <a:rPr lang="pt-BR" altLang="pt-BR" sz="2000" dirty="0">
                <a:latin typeface="Arial" panose="020B0604020202020204" pitchFamily="34" charset="0"/>
              </a:rPr>
              <a:t> sancionador. (Incluídopelo Decreto nº 10.887, de 2021).</a:t>
            </a:r>
            <a:endParaRPr lang="pt-BR" altLang="pt-BR" sz="2000" dirty="0">
              <a:latin typeface="Arial" panose="020B0604020202020204" pitchFamily="34" charset="0"/>
              <a:ea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ítulo 1"/>
          <p:cNvSpPr>
            <a:spLocks noGrp="1"/>
          </p:cNvSpPr>
          <p:nvPr>
            <p:ph type="title" idx="4294967295" hasCustomPrompt="1"/>
          </p:nvPr>
        </p:nvSpPr>
        <p:spPr>
          <a:xfrm>
            <a:off x="0" y="0"/>
            <a:ext cx="9144000" cy="6858000"/>
          </a:xfrm>
        </p:spPr>
        <p:txBody>
          <a:bodyPr vert="horz" wrap="square" lIns="91440" tIns="45720" rIns="91440" bIns="45720" anchor="ctr" anchorCtr="0"/>
          <a:lstStyle/>
          <a:p>
            <a:pPr algn="just"/>
            <a:r>
              <a:rPr lang="pt-BR" altLang="pt-BR" sz="2000" dirty="0">
                <a:latin typeface="Arial" panose="020B0604020202020204" pitchFamily="34" charset="0"/>
              </a:rPr>
              <a:t>(</a:t>
            </a:r>
            <a:r>
              <a:rPr lang="pt-BR" altLang="pt-BR" sz="2000" b="1" dirty="0">
                <a:latin typeface="Arial" panose="020B0604020202020204" pitchFamily="34" charset="0"/>
              </a:rPr>
              <a:t>Decreto 2.181/97</a:t>
            </a:r>
            <a:r>
              <a:rPr lang="pt-BR" altLang="pt-BR" sz="2000" dirty="0">
                <a:latin typeface="Arial" panose="020B0604020202020204" pitchFamily="34" charset="0"/>
              </a:rPr>
              <a:t>) </a:t>
            </a:r>
            <a:r>
              <a:rPr lang="pt-BR" altLang="pt-BR" sz="2000" b="1" dirty="0">
                <a:latin typeface="Arial" panose="020B0604020202020204" pitchFamily="34" charset="0"/>
              </a:rPr>
              <a:t>Art. 42-A. A intimação dos demais atos processuais será feita por meio de</a:t>
            </a:r>
            <a:r>
              <a:rPr lang="pt-BR" altLang="pt-BR" sz="2000" dirty="0">
                <a:latin typeface="Arial" panose="020B0604020202020204" pitchFamily="34" charset="0"/>
              </a:rPr>
              <a:t>: (Incluído pelo Decreto nº 10.887, de 2021) I - </a:t>
            </a:r>
            <a:r>
              <a:rPr lang="pt-BR" altLang="pt-BR" sz="2000" b="1" dirty="0">
                <a:latin typeface="Arial" panose="020B0604020202020204" pitchFamily="34" charset="0"/>
              </a:rPr>
              <a:t>carta registrada ao representado</a:t>
            </a:r>
            <a:r>
              <a:rPr lang="pt-BR" altLang="pt-BR" sz="2000" dirty="0">
                <a:latin typeface="Arial" panose="020B0604020202020204" pitchFamily="34" charset="0"/>
              </a:rPr>
              <a:t>, </a:t>
            </a:r>
            <a:r>
              <a:rPr lang="pt-BR" altLang="pt-BR" sz="2000" b="1" dirty="0">
                <a:latin typeface="Arial" panose="020B0604020202020204" pitchFamily="34" charset="0"/>
              </a:rPr>
              <a:t>ou ao seu mandatário ou preposto</a:t>
            </a:r>
            <a:r>
              <a:rPr lang="pt-BR" altLang="pt-BR" sz="2000" dirty="0">
                <a:latin typeface="Arial" panose="020B0604020202020204" pitchFamily="34" charset="0"/>
              </a:rPr>
              <a:t>, com aviso de recebimento); (Incluído pelo Decreto nº 10.887, de 2021) II - </a:t>
            </a:r>
            <a:r>
              <a:rPr lang="pt-BR" altLang="pt-BR" sz="2000" b="1" dirty="0">
                <a:latin typeface="Arial" panose="020B0604020202020204" pitchFamily="34" charset="0"/>
              </a:rPr>
              <a:t>publicação oficial</a:t>
            </a:r>
            <a:r>
              <a:rPr lang="pt-BR" altLang="pt-BR" sz="2000" dirty="0">
                <a:latin typeface="Arial" panose="020B0604020202020204" pitchFamily="34" charset="0"/>
              </a:rPr>
              <a:t>, da qual constarão os nomes do representado e de seu procurador, se houver; ou (Incluído pelo Decreto nº 10.887, de 2021) III - </a:t>
            </a:r>
            <a:r>
              <a:rPr lang="pt-BR" altLang="pt-BR" sz="2000" b="1" dirty="0">
                <a:latin typeface="Arial" panose="020B0604020202020204" pitchFamily="34" charset="0"/>
              </a:rPr>
              <a:t>por outro meio, físico ou eletrônico, que assegure a certeza da ciência do representado</a:t>
            </a:r>
            <a:r>
              <a:rPr lang="pt-BR" altLang="pt-BR" sz="2000" dirty="0">
                <a:latin typeface="Arial" panose="020B0604020202020204" pitchFamily="34" charset="0"/>
              </a:rPr>
              <a:t>. (Incluído pelo Decreto nº 10.887, de 2021 )§ 1º O representado arguirá a nulidade da intimação em capítulo preliminar do próprio ato que lhe caiba praticar, o qual será tido por tempestivo caso o vício seja reconhecido. (Incluído pelo Decreto nº 10.887, de 2021) § 2º Na hipótese de não ser possível a prática imediata do ato diante da necessidade de acesso prévio aos autos, ao representado será limitado arguir a nulidade da intimação, caso em que o prazo será contado da data da intimação da decisão que a reconheça. (Incluído pelo Decreto nº 10.887, de 2021) § 3º As intimações dirigidas ao endereço constante dos autos serão presumidas válidas, ainda que não sejam recebidas pessoalmente pelo interessado, caso a modificação temporária ou definitiva do endereço não tenha sido comunicada ao órgão processante. (Incluído pelo Decreto nº 10.887, de 2021) § 4º As disposições deste artigo aplicam-se aos fornecedores que ofereçam produtos ou serviços, por meio de aplicação de internet, desde que o uso ou a fruição do bem adquirido se dê no território nacional. (Incluído pelo Decreto nº 10.887, de 2021)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ítulo 1"/>
          <p:cNvSpPr>
            <a:spLocks noGrp="1"/>
          </p:cNvSpPr>
          <p:nvPr>
            <p:ph type="title" idx="4294967295" hasCustomPrompt="1"/>
          </p:nvPr>
        </p:nvSpPr>
        <p:spPr>
          <a:xfrm>
            <a:off x="59961" y="549000"/>
            <a:ext cx="9084039" cy="6309000"/>
          </a:xfrm>
        </p:spPr>
        <p:txBody>
          <a:bodyPr vert="horz" wrap="square" lIns="91440" tIns="45720" rIns="91440" bIns="45720" anchor="ctr" anchorCtr="0"/>
          <a:lstStyle/>
          <a:p>
            <a:pPr algn="just"/>
            <a:r>
              <a:rPr lang="pt-BR" altLang="pt-BR" sz="1600" b="1" dirty="0">
                <a:latin typeface="Arial" panose="020B0604020202020204" pitchFamily="34" charset="0"/>
              </a:rPr>
              <a:t>DESPACHO DE INSTAURAÇÃO DO PROCESSO ADMINISTRATIVO SANCIONADOR</a:t>
            </a:r>
            <a:r>
              <a:rPr lang="pt-BR" altLang="pt-BR" sz="1600" dirty="0">
                <a:latin typeface="Arial" panose="020B0604020202020204" pitchFamily="34" charset="0"/>
              </a:rPr>
              <a:t> - Em relação aos autos em epígrafe, verifica-se que, nos dias 25/09/2018 e 15/10/2018, a consumidora supramencionada compareceu perante o Procon de Dourados e registrou reclamação em desfavor da fornecedora supracitada (fls. 02 e 09/10), alegando, em síntese, que: [...] realizou um contrato com a reclamada para ser feito uma Cozinha Planejada, (...). A consumidora tentou por diversas vezes entrar em contato com a reclamada para obter um esclarecimento, entretanto, o fornecedor sempre pedia um novo prazo. Ocorre que no dia 21/09, a consumidora procurou novamente o fornecedor, mas foi informada que o serviço não iria ser realizado e que a mesma não teria o dinheiro de volta. Diante disso, solicitou interferência deste PROCON e requer os devidos esclarecimentos por parte da reclamada, bem como o estorno imediato do valor pago pela consumidora, de R$ 1.880,00, pois o serviço contratado não foi realizado. É o que requer. (...).]. Pela consumidora foram juntados documentos (fls. 03/07). Por sua vez, foi remetida notificação </a:t>
            </a:r>
            <a:r>
              <a:rPr lang="pt-BR" altLang="pt-BR" sz="1600" dirty="0">
                <a:latin typeface="Arial" panose="020B0604020202020204" pitchFamily="34" charset="0"/>
                <a:ea typeface="Arial" panose="020B0604020202020204" pitchFamily="34" charset="0"/>
              </a:rPr>
              <a:t>à</a:t>
            </a:r>
            <a:r>
              <a:rPr lang="pt-BR" altLang="pt-BR" sz="1600" dirty="0">
                <a:latin typeface="Arial" panose="020B0604020202020204" pitchFamily="34" charset="0"/>
              </a:rPr>
              <a:t> reclamada para comparecimento na audiência do dia 06/11/2018 e para apresentar defesa (fls. 12 e verso). Na audiência do dia 06/11/2018, compareceu somente a consumidora, tendo resultado infrutífera a tentativa de conciliação. E, no termo de audiência de fls. 13, foi registrado que: [...] Aberta a audiência compareceu a este ato apenas a consumidora. A reclamada (...) foi notificada, no dia 04/10/201/8, conforme demonstra o retorno do “AR” no verso da fl. 02 e não respondeu a CIP, foi notificada, no dia 18/10/2018, conforme demonstra o retorno do “AR” no verso da fl. 12 mas mesmo assim não compareceu após os quinze minutos de tolerância. A consumidora, informa que já contratou o serviço de outro fornecedor que inclusive já entregou o serviço e reitera a solicitação de devolução do valor pago correspondente a entrada, tendo em vista que o fornecedor não realizou o serviço contratado e que vai procurar o judiciário em busca do seu direito. Diante exposto, encaminho os autos a Assessoria Jurídica para análise e parecer. E oriento o consumidor a recorrer judicialmente em busca do seu direito. As partes firmam o presente em 3 (três) vias de igual teor e forma para todos os fins legais. [...].</a:t>
            </a:r>
            <a:endParaRPr lang="pt-BR" altLang="pt-BR" sz="1600" dirty="0">
              <a:latin typeface="Arial" panose="020B0604020202020204" pitchFamily="34" charset="0"/>
              <a:ea typeface="Arial" panose="020B0604020202020204" pitchFamily="34" charset="0"/>
            </a:endParaRPr>
          </a:p>
        </p:txBody>
      </p:sp>
      <p:sp>
        <p:nvSpPr>
          <p:cNvPr id="3" name="CaixaDeTexto 2">
            <a:extLst>
              <a:ext uri="{FF2B5EF4-FFF2-40B4-BE49-F238E27FC236}">
                <a16:creationId xmlns:a16="http://schemas.microsoft.com/office/drawing/2014/main" id="{B1EA4396-307F-F734-6838-8A0B6DC87014}"/>
              </a:ext>
            </a:extLst>
          </p:cNvPr>
          <p:cNvSpPr txBox="1"/>
          <p:nvPr/>
        </p:nvSpPr>
        <p:spPr>
          <a:xfrm>
            <a:off x="59961" y="162583"/>
            <a:ext cx="9084038" cy="369332"/>
          </a:xfrm>
          <a:prstGeom prst="rect">
            <a:avLst/>
          </a:prstGeom>
          <a:noFill/>
        </p:spPr>
        <p:txBody>
          <a:bodyPr wrap="square">
            <a:spAutoFit/>
          </a:bodyPr>
          <a:lstStyle/>
          <a:p>
            <a:r>
              <a:rPr lang="pt-BR" altLang="pt-BR" sz="1800" b="1" dirty="0">
                <a:latin typeface="Arial" panose="020B0604020202020204" pitchFamily="34" charset="0"/>
              </a:rPr>
              <a:t>DESPACHO SANCIONADOR – PARTE 1</a:t>
            </a:r>
            <a:endParaRPr lang="pt-B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ítulo 1"/>
          <p:cNvSpPr>
            <a:spLocks noGrp="1"/>
          </p:cNvSpPr>
          <p:nvPr/>
        </p:nvSpPr>
        <p:spPr>
          <a:xfrm>
            <a:off x="-7937" y="0"/>
            <a:ext cx="9115425" cy="3082925"/>
          </a:xfrm>
          <a:prstGeom prst="rect">
            <a:avLst/>
          </a:prstGeom>
          <a:noFill/>
          <a:ln w="9525">
            <a:noFill/>
          </a:ln>
        </p:spPr>
        <p:txBody>
          <a:bodyPr anchor="ctr" anchorCtr="0"/>
          <a:lstStyle/>
          <a:p>
            <a:pPr algn="just" eaLnBrk="0" hangingPunct="0"/>
            <a:r>
              <a:rPr lang="pt-BR" altLang="en-US" sz="2200">
                <a:latin typeface="Arial" panose="020B0604020202020204" pitchFamily="34" charset="0"/>
              </a:rPr>
              <a:t>Segundo Odete Meauar, no aspecto substancial, </a:t>
            </a:r>
            <a:r>
              <a:rPr lang="pt-BR" altLang="en-US" sz="2200" b="1">
                <a:latin typeface="Arial" panose="020B0604020202020204" pitchFamily="34" charset="0"/>
              </a:rPr>
              <a:t>procedimento</a:t>
            </a:r>
            <a:r>
              <a:rPr lang="pt-BR" altLang="en-US" sz="2200">
                <a:latin typeface="Arial" panose="020B0604020202020204" pitchFamily="34" charset="0"/>
              </a:rPr>
              <a:t> se diferencia de processo, pois basicamente </a:t>
            </a:r>
            <a:r>
              <a:rPr lang="pt-BR" altLang="en-US" sz="2200" i="1">
                <a:latin typeface="Arial" panose="020B0604020202020204" pitchFamily="34" charset="0"/>
              </a:rPr>
              <a:t>seria a sucessão encadeada de atos</a:t>
            </a:r>
            <a:r>
              <a:rPr lang="pt-BR" altLang="en-US" sz="2200">
                <a:latin typeface="Arial" panose="020B0604020202020204" pitchFamily="34" charset="0"/>
              </a:rPr>
              <a:t>. </a:t>
            </a:r>
            <a:r>
              <a:rPr lang="pt-BR" altLang="en-US" sz="2200" b="1">
                <a:latin typeface="Arial" panose="020B0604020202020204" pitchFamily="34" charset="0"/>
              </a:rPr>
              <a:t>Processo</a:t>
            </a:r>
            <a:r>
              <a:rPr lang="pt-BR" altLang="en-US" sz="2200">
                <a:latin typeface="Arial" panose="020B0604020202020204" pitchFamily="34" charset="0"/>
              </a:rPr>
              <a:t>, a seu turno, seria, </a:t>
            </a:r>
            <a:r>
              <a:rPr lang="pt-BR" altLang="en-US" sz="2200" i="1">
                <a:latin typeface="Arial" panose="020B0604020202020204" pitchFamily="34" charset="0"/>
              </a:rPr>
              <a:t>além do vínculo entre atos, vínculo jurídico entre os sujeitos, englobando direitos, deveres, poderes, faculdade na relação processual</a:t>
            </a:r>
            <a:r>
              <a:rPr lang="pt-BR" altLang="en-US" sz="2200">
                <a:latin typeface="Arial" panose="020B0604020202020204" pitchFamily="34" charset="0"/>
              </a:rPr>
              <a:t>. Processo implicaria, acima de tudo, atuação dos sujeitos sob o prisma do contraditório. (fonte: http://conteudojuridico.com.br/consulta/Artigos/38123/processo-ou-procedimento-administrativo-sancionador)</a:t>
            </a:r>
          </a:p>
        </p:txBody>
      </p:sp>
      <p:sp>
        <p:nvSpPr>
          <p:cNvPr id="45058" name="Caixa de Texto 2"/>
          <p:cNvSpPr txBox="1"/>
          <p:nvPr/>
        </p:nvSpPr>
        <p:spPr>
          <a:xfrm>
            <a:off x="-4762" y="3357563"/>
            <a:ext cx="9109075" cy="3476625"/>
          </a:xfrm>
          <a:prstGeom prst="rect">
            <a:avLst/>
          </a:prstGeom>
          <a:noFill/>
          <a:ln w="9525">
            <a:noFill/>
          </a:ln>
        </p:spPr>
        <p:txBody>
          <a:bodyPr wrap="square" anchor="t" anchorCtr="0">
            <a:spAutoFit/>
          </a:bodyPr>
          <a:lstStyle/>
          <a:p>
            <a:pPr algn="just"/>
            <a:r>
              <a:rPr lang="pt-BR" altLang="en-US" sz="2200">
                <a:latin typeface="Arial" panose="020B0604020202020204" pitchFamily="34" charset="0"/>
              </a:rPr>
              <a:t>Já para Maria Sylvia Zanella di Pietro: "</a:t>
            </a:r>
            <a:r>
              <a:rPr lang="pt-BR" altLang="en-US" sz="2200" i="1">
                <a:latin typeface="Arial" panose="020B0604020202020204" pitchFamily="34" charset="0"/>
              </a:rPr>
              <a:t>Não se confunde processo com procedimento</a:t>
            </a:r>
            <a:r>
              <a:rPr lang="pt-BR" altLang="en-US" sz="2200">
                <a:latin typeface="Arial" panose="020B0604020202020204" pitchFamily="34" charset="0"/>
              </a:rPr>
              <a:t>. </a:t>
            </a:r>
            <a:r>
              <a:rPr lang="pt-BR" altLang="en-US" sz="2200" i="1">
                <a:latin typeface="Arial" panose="020B0604020202020204" pitchFamily="34" charset="0"/>
              </a:rPr>
              <a:t>O primeiro existe sempre como instrumento indispensável para o exercício de função administrativa</a:t>
            </a:r>
            <a:r>
              <a:rPr lang="pt-BR" altLang="en-US" sz="2200">
                <a:latin typeface="Arial" panose="020B0604020202020204" pitchFamily="34" charset="0"/>
              </a:rPr>
              <a:t>; tudo o que a Administração Pública faz, sejam operações materiais ou atos jurídicos, fica documentado em um processo; [...] executar uma obra, celebrar um contrato, editar um regulamento; [...]. O </a:t>
            </a:r>
            <a:r>
              <a:rPr lang="pt-BR" altLang="en-US" sz="2200" i="1">
                <a:latin typeface="Arial" panose="020B0604020202020204" pitchFamily="34" charset="0"/>
              </a:rPr>
              <a:t>Procedimento é o conjunto de formalidades que devem ser observados para a pratica de certos atos administrativos</a:t>
            </a:r>
            <a:r>
              <a:rPr lang="pt-BR" altLang="en-US" sz="2200">
                <a:latin typeface="Arial" panose="020B0604020202020204" pitchFamily="34" charset="0"/>
              </a:rPr>
              <a:t>; </a:t>
            </a:r>
            <a:r>
              <a:rPr lang="pt-BR" altLang="en-US" sz="2200" i="1">
                <a:latin typeface="Arial" panose="020B0604020202020204" pitchFamily="34" charset="0"/>
              </a:rPr>
              <a:t>equivale a rito, a forma de proceder; o procedimento se desenvolve dentro de um processo administrativo</a:t>
            </a:r>
            <a:r>
              <a:rPr lang="pt-BR" altLang="en-US" sz="2200">
                <a:latin typeface="Arial" panose="020B0604020202020204" pitchFamily="34" charset="0"/>
              </a:rPr>
              <a:t>. (fonte: https://www.jurisway.org.br/v2/dhall.asp?id_dh=3844)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ítulo 1"/>
          <p:cNvSpPr>
            <a:spLocks noGrp="1"/>
          </p:cNvSpPr>
          <p:nvPr>
            <p:ph type="title" idx="4294967295" hasCustomPrompt="1"/>
          </p:nvPr>
        </p:nvSpPr>
        <p:spPr>
          <a:xfrm>
            <a:off x="0" y="531914"/>
            <a:ext cx="9144000" cy="6327673"/>
          </a:xfrm>
        </p:spPr>
        <p:txBody>
          <a:bodyPr vert="horz" wrap="square" lIns="91440" tIns="45720" rIns="91440" bIns="45720" anchor="ctr" anchorCtr="0"/>
          <a:lstStyle/>
          <a:p>
            <a:pPr algn="just"/>
            <a:r>
              <a:rPr lang="pt-BR" altLang="pt-BR" sz="1800" dirty="0">
                <a:latin typeface="Arial" panose="020B0604020202020204" pitchFamily="34" charset="0"/>
              </a:rPr>
              <a:t>No dia 20/07/2021, foram juntadas a este processo administrativo cópias de sentença e trânsito em julgado extraídos dos autos sob nº 0804961-02.2018.8.12.0101, de ação de restituição de valores pagos c/c indenização por danos morais proposta pela referida consumidora em desfavor da mencionada reclamada (fls. 14/15), sendo que, em referida sentença, a reclamada foi condenada </a:t>
            </a:r>
            <a:r>
              <a:rPr lang="pt-BR" altLang="pt-BR" sz="1800" dirty="0">
                <a:latin typeface="Arial" panose="020B0604020202020204" pitchFamily="34" charset="0"/>
                <a:ea typeface="Arial" panose="020B0604020202020204" pitchFamily="34" charset="0"/>
              </a:rPr>
              <a:t>à</a:t>
            </a:r>
            <a:r>
              <a:rPr lang="pt-BR" altLang="pt-BR" sz="1800" dirty="0">
                <a:latin typeface="Arial" panose="020B0604020202020204" pitchFamily="34" charset="0"/>
              </a:rPr>
              <a:t> restituição de valores pagos e ao pagamento de danos morais em favor da consumidora. Destarte, uma vez que consta nos autos que não houve a solução voluntária da questão objeto dos autos e por não ter a reclamada apresentado provas suficientes para excluir sua responsabilidade pelas práticas abusivas e infringentes objeto da reclamação do referido consumidor, </a:t>
            </a:r>
            <a:r>
              <a:rPr lang="pt-BR" altLang="pt-BR" sz="1800" b="1" dirty="0">
                <a:latin typeface="Arial" panose="020B0604020202020204" pitchFamily="34" charset="0"/>
              </a:rPr>
              <a:t>entendemos pela necessidade de instauração de processo administrativo sancionador, nos termos dos arts. 33, 39 e 40 do Decreto Federal 2.181/1997 c/c art. 2º e 22 do Decreto Municipal 313/2021</a:t>
            </a:r>
            <a:r>
              <a:rPr lang="pt-BR" altLang="pt-BR" sz="1800" dirty="0">
                <a:latin typeface="Arial" panose="020B0604020202020204" pitchFamily="34" charset="0"/>
              </a:rPr>
              <a:t>, em desfavor do fornecedor </a:t>
            </a:r>
            <a:r>
              <a:rPr lang="pt-BR" altLang="pt-BR" sz="1800" dirty="0" err="1">
                <a:latin typeface="Arial" panose="020B0604020202020204" pitchFamily="34" charset="0"/>
              </a:rPr>
              <a:t>xxxxx</a:t>
            </a:r>
            <a:r>
              <a:rPr lang="pt-BR" altLang="pt-BR" sz="1800" dirty="0">
                <a:latin typeface="Arial" panose="020B0604020202020204" pitchFamily="34" charset="0"/>
              </a:rPr>
              <a:t>, inscrito no CNPJ sob nº </a:t>
            </a:r>
            <a:r>
              <a:rPr lang="pt-BR" altLang="pt-BR" sz="1800" dirty="0" err="1">
                <a:latin typeface="Arial" panose="020B0604020202020204" pitchFamily="34" charset="0"/>
              </a:rPr>
              <a:t>xxxxx</a:t>
            </a:r>
            <a:r>
              <a:rPr lang="pt-BR" altLang="pt-BR" sz="1800" dirty="0">
                <a:latin typeface="Arial" panose="020B0604020202020204" pitchFamily="34" charset="0"/>
              </a:rPr>
              <a:t>, </a:t>
            </a:r>
            <a:r>
              <a:rPr lang="pt-BR" altLang="pt-BR" sz="1800" b="1" dirty="0">
                <a:latin typeface="Arial" panose="020B0604020202020204" pitchFamily="34" charset="0"/>
              </a:rPr>
              <a:t>pela prática infrativa de não cumprimento de oferta apresentada ao consumidor, o que configura infração ao art. 31 do Código de Defesa do </a:t>
            </a:r>
            <a:r>
              <a:rPr lang="pt-BR" altLang="pt-BR" sz="1800" b="1" dirty="0" err="1">
                <a:latin typeface="Arial" panose="020B0604020202020204" pitchFamily="34" charset="0"/>
              </a:rPr>
              <a:t>Consumidor.Dourados</a:t>
            </a:r>
            <a:r>
              <a:rPr lang="pt-BR" altLang="pt-BR" sz="1800" b="1" dirty="0">
                <a:latin typeface="Arial" panose="020B0604020202020204" pitchFamily="34" charset="0"/>
              </a:rPr>
              <a:t>/MS, 11 de fevereiro de 2022</a:t>
            </a:r>
            <a:r>
              <a:rPr lang="pt-BR" altLang="pt-BR" sz="1800" dirty="0">
                <a:latin typeface="Arial" panose="020B0604020202020204" pitchFamily="34" charset="0"/>
              </a:rPr>
              <a:t>. Lenilson Almeida da Silva - Procurador Municipal - Assessoria Jurídica do Procon de Dourados. </a:t>
            </a:r>
            <a:r>
              <a:rPr lang="pt-BR" altLang="pt-BR" sz="1800" b="1" dirty="0">
                <a:latin typeface="Arial" panose="020B0604020202020204" pitchFamily="34" charset="0"/>
              </a:rPr>
              <a:t>De acordo com o despacho retromencionado. Instaura-se, assim, o processo administrativo sancionador, devendo ser notificada a fornecedora supramencionada para apresentar defesa ao presente processo administrativo sancionatório, nos termos do art. 40, V, 42 e 44 do Decreto Federal, no prazo legal e sob as cominações da legislação consumerista</a:t>
            </a:r>
            <a:r>
              <a:rPr lang="pt-BR" altLang="pt-BR" sz="1800" dirty="0">
                <a:latin typeface="Arial" panose="020B0604020202020204" pitchFamily="34" charset="0"/>
              </a:rPr>
              <a:t>. </a:t>
            </a:r>
            <a:r>
              <a:rPr lang="pt-BR" altLang="pt-BR" sz="1800" dirty="0" err="1">
                <a:latin typeface="Arial" panose="020B0604020202020204" pitchFamily="34" charset="0"/>
              </a:rPr>
              <a:t>Antonio</a:t>
            </a:r>
            <a:r>
              <a:rPr lang="pt-BR" altLang="pt-BR" sz="1800" dirty="0">
                <a:latin typeface="Arial" panose="020B0604020202020204" pitchFamily="34" charset="0"/>
              </a:rPr>
              <a:t> Marcos Marques Procurador Municipal - Diretor Administrativo do Procon de Dourados.</a:t>
            </a:r>
            <a:endParaRPr lang="pt-BR" altLang="pt-BR" sz="1800" dirty="0">
              <a:latin typeface="Arial" panose="020B0604020202020204" pitchFamily="34" charset="0"/>
              <a:ea typeface="Arial" panose="020B0604020202020204" pitchFamily="34" charset="0"/>
            </a:endParaRPr>
          </a:p>
        </p:txBody>
      </p:sp>
      <p:sp>
        <p:nvSpPr>
          <p:cNvPr id="2" name="CaixaDeTexto 1">
            <a:extLst>
              <a:ext uri="{FF2B5EF4-FFF2-40B4-BE49-F238E27FC236}">
                <a16:creationId xmlns:a16="http://schemas.microsoft.com/office/drawing/2014/main" id="{5B7E1C77-6345-3C0D-C838-B0E211CD84FC}"/>
              </a:ext>
            </a:extLst>
          </p:cNvPr>
          <p:cNvSpPr txBox="1"/>
          <p:nvPr/>
        </p:nvSpPr>
        <p:spPr>
          <a:xfrm>
            <a:off x="0" y="30246"/>
            <a:ext cx="9084038" cy="369332"/>
          </a:xfrm>
          <a:prstGeom prst="rect">
            <a:avLst/>
          </a:prstGeom>
          <a:noFill/>
        </p:spPr>
        <p:txBody>
          <a:bodyPr wrap="square">
            <a:spAutoFit/>
          </a:bodyPr>
          <a:lstStyle/>
          <a:p>
            <a:r>
              <a:rPr lang="pt-BR" altLang="pt-BR" sz="1800" b="1" dirty="0">
                <a:latin typeface="Arial" panose="020B0604020202020204" pitchFamily="34" charset="0"/>
              </a:rPr>
              <a:t>DESPACHO SANCIONADOR – PARTE 2</a:t>
            </a:r>
            <a:endParaRPr lang="pt-BR" b="1" dirty="0"/>
          </a:p>
        </p:txBody>
      </p:sp>
    </p:spTree>
    <p:extLst>
      <p:ext uri="{BB962C8B-B14F-4D97-AF65-F5344CB8AC3E}">
        <p14:creationId xmlns:p14="http://schemas.microsoft.com/office/powerpoint/2010/main" val="2615918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ítulo 1"/>
          <p:cNvSpPr>
            <a:spLocks noGrp="1"/>
          </p:cNvSpPr>
          <p:nvPr>
            <p:ph type="title" idx="4294967295" hasCustomPrompt="1"/>
          </p:nvPr>
        </p:nvSpPr>
        <p:spPr>
          <a:xfrm>
            <a:off x="0" y="1125000"/>
            <a:ext cx="9144000" cy="5544000"/>
          </a:xfrm>
        </p:spPr>
        <p:txBody>
          <a:bodyPr vert="horz" wrap="square" lIns="91440" tIns="45720" rIns="91440" bIns="45720" anchor="ctr" anchorCtr="0"/>
          <a:lstStyle/>
          <a:p>
            <a:pPr algn="just"/>
            <a:r>
              <a:rPr lang="pt-BR" altLang="pt-BR" sz="2000" dirty="0">
                <a:latin typeface="Arial" panose="020B0604020202020204" pitchFamily="34" charset="0"/>
              </a:rPr>
              <a:t/>
            </a:r>
            <a:br>
              <a:rPr lang="pt-BR" altLang="pt-BR" sz="2000" dirty="0">
                <a:latin typeface="Arial" panose="020B0604020202020204" pitchFamily="34" charset="0"/>
              </a:rPr>
            </a:br>
            <a:r>
              <a:rPr lang="pt-BR" altLang="pt-BR" sz="2000" dirty="0">
                <a:latin typeface="Arial" panose="020B0604020202020204" pitchFamily="34" charset="0"/>
              </a:rPr>
              <a:t>Através da presente, NOTIFICAMOS a fornecedora (reclamada) XXXXX, acima qualificada, de que, nos termos do despacho de fls. Xxx, cópia anexa, foi instaurado em seu desfavor o presente processo administrativo sancionador em relação </a:t>
            </a:r>
            <a:r>
              <a:rPr lang="pt-BR" altLang="pt-BR" sz="2000" dirty="0">
                <a:latin typeface="Arial" panose="020B0604020202020204" pitchFamily="34" charset="0"/>
                <a:ea typeface="Arial" panose="020B0604020202020204" pitchFamily="34" charset="0"/>
              </a:rPr>
              <a:t>à</a:t>
            </a:r>
            <a:r>
              <a:rPr lang="pt-BR" altLang="pt-BR" sz="2000" dirty="0">
                <a:latin typeface="Arial" panose="020B0604020202020204" pitchFamily="34" charset="0"/>
              </a:rPr>
              <a:t> questão objeto da reclamação do(a) consumidor(a) relatada nos autos em epígrafe, pela prática infrativa de não cumprimento da oferta, a qual configura infração ao(s) art(s). 31 do Código de Defesa do Consumidor. Diante disso, fica a reclamada notificada, também, para, no prazo de vinte (20) dias, a contar do recebimento desta notificação, apresentar defesa (ou impugnação) nestes autos, com as provas que lhe deem suporte ou, de maneira fundamentada, especificar as provas que pretende produzir, nos termos do que preveem os arts. 40, V, 42 e 44 do Decreto Federal 2.181/1997 c/c art. 2º e 22 do Decreto Municipal 313/2021, sob as penas da legislação consumerista. Cientifica-se, ainda, a reclamada de que as informações acima requisitadas deverão ser entregues ou encaminhadas, no prazo marcado, para o PROCON de Dourados/MS, sito na Rua Joaquim Teixeira Alves, nº 772, Centro, CEP: 79801-014, Dourados/MS, fone: (67) 3411-7670, e-mail: assejur.procon@dourados.ms.gov.br.</a:t>
            </a:r>
            <a:endParaRPr lang="pt-BR" altLang="pt-BR" sz="2000" dirty="0">
              <a:latin typeface="Arial" panose="020B0604020202020204" pitchFamily="34" charset="0"/>
              <a:ea typeface="Arial" panose="020B0604020202020204" pitchFamily="34" charset="0"/>
            </a:endParaRPr>
          </a:p>
        </p:txBody>
      </p:sp>
      <p:sp>
        <p:nvSpPr>
          <p:cNvPr id="4" name="CaixaDeTexto 3">
            <a:extLst>
              <a:ext uri="{FF2B5EF4-FFF2-40B4-BE49-F238E27FC236}">
                <a16:creationId xmlns:a16="http://schemas.microsoft.com/office/drawing/2014/main" id="{F69B8F21-C355-098B-70A0-E03607D491BE}"/>
              </a:ext>
            </a:extLst>
          </p:cNvPr>
          <p:cNvSpPr txBox="1"/>
          <p:nvPr/>
        </p:nvSpPr>
        <p:spPr>
          <a:xfrm>
            <a:off x="0" y="189000"/>
            <a:ext cx="9144000" cy="369332"/>
          </a:xfrm>
          <a:prstGeom prst="rect">
            <a:avLst/>
          </a:prstGeom>
          <a:noFill/>
        </p:spPr>
        <p:txBody>
          <a:bodyPr wrap="square">
            <a:spAutoFit/>
          </a:bodyPr>
          <a:lstStyle/>
          <a:p>
            <a:r>
              <a:rPr lang="pt-BR" altLang="pt-BR" sz="1800" b="1" dirty="0">
                <a:latin typeface="Arial" panose="020B0604020202020204" pitchFamily="34" charset="0"/>
              </a:rPr>
              <a:t>MODELO NOTIFICAÇÃO DESPACHO SANCIONADOR – PARTE 2</a:t>
            </a:r>
            <a:endParaRPr lang="pt-BR"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ítulo 1"/>
          <p:cNvSpPr>
            <a:spLocks noGrp="1"/>
          </p:cNvSpPr>
          <p:nvPr>
            <p:ph type="title" idx="4294967295" hasCustomPrompt="1"/>
          </p:nvPr>
        </p:nvSpPr>
        <p:spPr>
          <a:xfrm>
            <a:off x="0" y="0"/>
            <a:ext cx="9144000" cy="6858000"/>
          </a:xfrm>
        </p:spPr>
        <p:txBody>
          <a:bodyPr vert="horz" wrap="square" lIns="91440" tIns="45720" rIns="91440" bIns="45720" anchor="ctr" anchorCtr="0"/>
          <a:lstStyle/>
          <a:p>
            <a:pPr algn="just"/>
            <a:r>
              <a:rPr lang="pt-BR" altLang="pt-BR" sz="2500" dirty="0">
                <a:latin typeface="Arial" panose="020B0604020202020204" pitchFamily="34" charset="0"/>
              </a:rPr>
              <a:t>(</a:t>
            </a:r>
            <a:r>
              <a:rPr lang="pt-BR" altLang="pt-BR" sz="2500" b="1" dirty="0">
                <a:latin typeface="Arial" panose="020B0604020202020204" pitchFamily="34" charset="0"/>
              </a:rPr>
              <a:t>Decreto Federal 2.181/97</a:t>
            </a:r>
            <a:r>
              <a:rPr lang="pt-BR" altLang="pt-BR" sz="2500" dirty="0">
                <a:latin typeface="Arial" panose="020B0604020202020204" pitchFamily="34" charset="0"/>
              </a:rPr>
              <a:t>) </a:t>
            </a:r>
            <a:r>
              <a:rPr lang="pt-BR" altLang="pt-BR" sz="2500" b="1" dirty="0">
                <a:latin typeface="Arial" panose="020B0604020202020204" pitchFamily="34" charset="0"/>
              </a:rPr>
              <a:t>Art. 44. O representado poderá impugnar o ato que instaurar o processo administrativo sancionador</a:t>
            </a:r>
            <a:r>
              <a:rPr lang="pt-BR" altLang="pt-BR" sz="2500" dirty="0">
                <a:latin typeface="Arial" panose="020B0604020202020204" pitchFamily="34" charset="0"/>
              </a:rPr>
              <a:t>, </a:t>
            </a:r>
            <a:r>
              <a:rPr lang="pt-BR" altLang="pt-BR" sz="2500" b="1" dirty="0">
                <a:latin typeface="Arial" panose="020B0604020202020204" pitchFamily="34" charset="0"/>
              </a:rPr>
              <a:t>no prazo estabelecido no caput do art. 42</a:t>
            </a:r>
            <a:r>
              <a:rPr lang="pt-BR" altLang="pt-BR" sz="2500" dirty="0">
                <a:latin typeface="Arial" panose="020B0604020202020204" pitchFamily="34" charset="0"/>
              </a:rPr>
              <a:t>, contado da data de sua notificação, de modo a indicar em sua defesa: (Redação dada pelo Decreto nº 10.887, de 2021) I - a autoridade julgadora a quem é dirigida; I - a autoridade decisória a quem é dirigida; (Redação dada pelo Decreto nº 10.887, de 2021) II - a qualificação do impugnante; Ill - as razões de fato e de direito que fundamentam a impugnação; III - as razões de fato e de direito que fundamentam a impugnação; e (Redação dada pelo Decreto nº10.887, de 2021) IV - as provas que lhe dão suporte. IV - de maneira fundamentada, as provas que pretende produzir, de modo a declinar a qualificação completa de até três testemunhas. (Redação dada pelo Decreto nº 10.887, de 2021)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ítulo 1"/>
          <p:cNvSpPr>
            <a:spLocks noGrp="1"/>
          </p:cNvSpPr>
          <p:nvPr>
            <p:ph type="title" idx="4294967295" hasCustomPrompt="1"/>
          </p:nvPr>
        </p:nvSpPr>
        <p:spPr>
          <a:xfrm>
            <a:off x="0" y="0"/>
            <a:ext cx="9144000" cy="6858000"/>
          </a:xfrm>
        </p:spPr>
        <p:txBody>
          <a:bodyPr vert="horz" wrap="square" lIns="91440" tIns="45720" rIns="91440" bIns="45720" anchor="ctr" anchorCtr="0"/>
          <a:lstStyle/>
          <a:p>
            <a:pPr algn="just"/>
            <a:r>
              <a:rPr lang="pt-BR" altLang="pt-BR" sz="3000" dirty="0"/>
              <a:t/>
            </a:r>
            <a:br>
              <a:rPr lang="pt-BR" altLang="pt-BR" sz="3000" dirty="0"/>
            </a:br>
            <a:r>
              <a:rPr lang="pt-BR" altLang="pt-BR" sz="3000" b="1" dirty="0">
                <a:latin typeface="Times New Roman" panose="02020603050405020304" pitchFamily="18" charset="0"/>
              </a:rPr>
              <a:t>LIMITES E CRITÉRIOS PARA A FIXAÇÃO DA SANÇÃO ADMINISTRATIVA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ítulo 1"/>
          <p:cNvSpPr>
            <a:spLocks noGrp="1"/>
          </p:cNvSpPr>
          <p:nvPr>
            <p:ph type="title" idx="4294967295" hasCustomPrompt="1"/>
          </p:nvPr>
        </p:nvSpPr>
        <p:spPr>
          <a:xfrm>
            <a:off x="0" y="0"/>
            <a:ext cx="9144000" cy="6858000"/>
          </a:xfrm>
        </p:spPr>
        <p:txBody>
          <a:bodyPr vert="horz" wrap="square" lIns="91440" tIns="45720" rIns="91440" bIns="45720" anchor="ctr" anchorCtr="0"/>
          <a:lstStyle/>
          <a:p>
            <a:pPr algn="just"/>
            <a:r>
              <a:rPr lang="pt-BR" altLang="pt-BR" sz="3000" dirty="0"/>
              <a:t/>
            </a:r>
            <a:br>
              <a:rPr lang="pt-BR" altLang="pt-BR" sz="3000" dirty="0"/>
            </a:br>
            <a:r>
              <a:rPr lang="pt-BR" altLang="pt-BR" sz="3000" dirty="0"/>
              <a:t>(</a:t>
            </a:r>
            <a:r>
              <a:rPr lang="pt-BR" altLang="pt-BR" sz="3000" b="1" dirty="0"/>
              <a:t>Dec. Mun. 313/2021</a:t>
            </a:r>
            <a:r>
              <a:rPr lang="pt-BR" altLang="pt-BR" sz="3000" dirty="0"/>
              <a:t>) </a:t>
            </a:r>
            <a:r>
              <a:rPr lang="pt-BR" altLang="pt-BR" sz="3000" b="1" i="1" dirty="0"/>
              <a:t>Art. 37</a:t>
            </a:r>
            <a:r>
              <a:rPr lang="pt-BR" altLang="pt-BR" sz="3000" i="1" dirty="0"/>
              <a:t>. </a:t>
            </a:r>
            <a:r>
              <a:rPr lang="pt-BR" altLang="pt-BR" sz="3000" b="1" i="1" dirty="0"/>
              <a:t>Os limites e critérios de graduação adotados na pena de multa devem observar o previsto no art. 57 do Código de Defesa do Consumidor</a:t>
            </a:r>
            <a:r>
              <a:rPr lang="pt-BR" altLang="pt-BR" sz="3000" i="1" dirty="0"/>
              <a:t>, especialmente, os relativos à gravidade da infração, à vantagem auferida e à condição econômica do fornecedor. Parágrafo único. O valor da multa será fixado em Unidade Fiscal de Referência do Estado de Mato Grosso do Sul (UFERMS), desprezando-se as frações inferiores à unidade. 	</a:t>
            </a:r>
            <a:endParaRPr lang="pt-BR" altLang="pt-BR"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ítulo 1"/>
          <p:cNvSpPr>
            <a:spLocks noGrp="1"/>
          </p:cNvSpPr>
          <p:nvPr>
            <p:ph type="title" idx="4294967295" hasCustomPrompt="1"/>
          </p:nvPr>
        </p:nvSpPr>
        <p:spPr>
          <a:xfrm>
            <a:off x="0" y="0"/>
            <a:ext cx="9144000" cy="6858000"/>
          </a:xfrm>
        </p:spPr>
        <p:txBody>
          <a:bodyPr vert="horz" wrap="square" lIns="91440" tIns="45720" rIns="91440" bIns="45720" anchor="ctr" anchorCtr="0"/>
          <a:lstStyle/>
          <a:p>
            <a:pPr algn="just"/>
            <a:r>
              <a:rPr lang="pt-BR" altLang="zh-CN" sz="2500" dirty="0">
                <a:latin typeface="Arial" panose="020B0604020202020204" pitchFamily="34" charset="0"/>
              </a:rPr>
              <a:t>CDC - </a:t>
            </a:r>
            <a:r>
              <a:rPr lang="pt-BR" altLang="pt-BR" sz="2500" b="1" dirty="0">
                <a:latin typeface="Arial" panose="020B0604020202020204" pitchFamily="34" charset="0"/>
              </a:rPr>
              <a:t>Art. 56.</a:t>
            </a:r>
            <a:r>
              <a:rPr lang="pt-BR" altLang="pt-BR" sz="2500" dirty="0">
                <a:latin typeface="Arial" panose="020B0604020202020204" pitchFamily="34" charset="0"/>
              </a:rPr>
              <a:t> </a:t>
            </a:r>
            <a:r>
              <a:rPr lang="pt-BR" altLang="pt-BR" sz="2500" b="1" i="1" dirty="0">
                <a:latin typeface="Arial" panose="020B0604020202020204" pitchFamily="34" charset="0"/>
              </a:rPr>
              <a:t>As infrações das normas de defesa do consumidor ficam</a:t>
            </a:r>
            <a:r>
              <a:rPr lang="pt-BR" altLang="zh-CN" sz="2500" b="1" i="1" dirty="0">
                <a:latin typeface="Arial" panose="020B0604020202020204" pitchFamily="34" charset="0"/>
              </a:rPr>
              <a:t> </a:t>
            </a:r>
            <a:r>
              <a:rPr lang="pt-BR" altLang="pt-BR" sz="2500" b="1" i="1" dirty="0">
                <a:latin typeface="Arial" panose="020B0604020202020204" pitchFamily="34" charset="0"/>
              </a:rPr>
              <a:t>sujeitas, conforme o caso, às seguintes</a:t>
            </a:r>
            <a:r>
              <a:rPr lang="pt-BR" altLang="zh-CN" sz="2500" b="1" i="1" dirty="0">
                <a:latin typeface="Arial" panose="020B0604020202020204" pitchFamily="34" charset="0"/>
              </a:rPr>
              <a:t> </a:t>
            </a:r>
            <a:r>
              <a:rPr lang="pt-BR" altLang="pt-BR" sz="2500" b="1" i="1" dirty="0">
                <a:latin typeface="Arial" panose="020B0604020202020204" pitchFamily="34" charset="0"/>
              </a:rPr>
              <a:t>sanções administrativas</a:t>
            </a:r>
            <a:r>
              <a:rPr lang="pt-BR" altLang="pt-BR" sz="2500" dirty="0">
                <a:latin typeface="Arial" panose="020B0604020202020204" pitchFamily="34" charset="0"/>
              </a:rPr>
              <a:t>, sem prejuízo das de natureza civil, penal e das definidas em normas</a:t>
            </a:r>
            <a:r>
              <a:rPr lang="pt-BR" altLang="zh-CN" sz="2500" dirty="0">
                <a:latin typeface="Arial" panose="020B0604020202020204" pitchFamily="34" charset="0"/>
              </a:rPr>
              <a:t> </a:t>
            </a:r>
            <a:r>
              <a:rPr lang="pt-BR" altLang="pt-BR" sz="2500" dirty="0">
                <a:latin typeface="Arial" panose="020B0604020202020204" pitchFamily="34" charset="0"/>
              </a:rPr>
              <a:t>específicas:I - multa; II - apreensão do produto;</a:t>
            </a:r>
            <a:r>
              <a:rPr lang="pt-BR" altLang="zh-CN" sz="2500" dirty="0">
                <a:latin typeface="Arial" panose="020B0604020202020204" pitchFamily="34" charset="0"/>
              </a:rPr>
              <a:t> </a:t>
            </a:r>
            <a:r>
              <a:rPr lang="pt-BR" altLang="pt-BR" sz="2500" dirty="0">
                <a:latin typeface="Arial" panose="020B0604020202020204" pitchFamily="34" charset="0"/>
              </a:rPr>
              <a:t> III - inutilização do produto;</a:t>
            </a:r>
            <a:r>
              <a:rPr lang="pt-BR" altLang="zh-CN" sz="2500" dirty="0">
                <a:latin typeface="Arial" panose="020B0604020202020204" pitchFamily="34" charset="0"/>
              </a:rPr>
              <a:t> </a:t>
            </a:r>
            <a:r>
              <a:rPr lang="pt-BR" altLang="pt-BR" sz="2500" dirty="0">
                <a:latin typeface="Arial" panose="020B0604020202020204" pitchFamily="34" charset="0"/>
              </a:rPr>
              <a:t> IV - cassação do registro do produto junto ao órgão competente;</a:t>
            </a:r>
            <a:r>
              <a:rPr lang="pt-BR" altLang="zh-CN" sz="2500" dirty="0">
                <a:latin typeface="Arial" panose="020B0604020202020204" pitchFamily="34" charset="0"/>
              </a:rPr>
              <a:t> </a:t>
            </a:r>
            <a:r>
              <a:rPr lang="pt-BR" altLang="pt-BR" sz="2500" dirty="0">
                <a:latin typeface="Arial" panose="020B0604020202020204" pitchFamily="34" charset="0"/>
              </a:rPr>
              <a:t> V - proibição de fabricação do produto; VI - suspensão de fornecimento de produtos ou serviço; VII - suspensão temporária de atividade;</a:t>
            </a:r>
            <a:r>
              <a:rPr lang="pt-BR" altLang="zh-CN" sz="2500" dirty="0">
                <a:latin typeface="Arial" panose="020B0604020202020204" pitchFamily="34" charset="0"/>
              </a:rPr>
              <a:t> </a:t>
            </a:r>
            <a:r>
              <a:rPr lang="pt-BR" altLang="pt-BR" sz="2500" dirty="0">
                <a:latin typeface="Arial" panose="020B0604020202020204" pitchFamily="34" charset="0"/>
              </a:rPr>
              <a:t> VIII - revogação de concessão ou permissão de uso;</a:t>
            </a:r>
            <a:r>
              <a:rPr lang="pt-BR" altLang="zh-CN" sz="2500" dirty="0">
                <a:latin typeface="Arial" panose="020B0604020202020204" pitchFamily="34" charset="0"/>
              </a:rPr>
              <a:t> </a:t>
            </a:r>
            <a:r>
              <a:rPr lang="pt-BR" altLang="pt-BR" sz="2500" dirty="0">
                <a:latin typeface="Arial" panose="020B0604020202020204" pitchFamily="34" charset="0"/>
              </a:rPr>
              <a:t>IX - cassação de licença do estabelecimento ou de atividade; X - interdição, total ou parcial, de estabelecimento, de obra ou de atividade;</a:t>
            </a:r>
            <a:r>
              <a:rPr lang="pt-BR" altLang="zh-CN" sz="2500" dirty="0">
                <a:latin typeface="Arial" panose="020B0604020202020204" pitchFamily="34" charset="0"/>
              </a:rPr>
              <a:t> </a:t>
            </a:r>
            <a:r>
              <a:rPr lang="pt-BR" altLang="pt-BR" sz="2500" dirty="0">
                <a:latin typeface="Arial" panose="020B0604020202020204" pitchFamily="34" charset="0"/>
              </a:rPr>
              <a:t> XI - intervenção administrativa;</a:t>
            </a:r>
            <a:r>
              <a:rPr lang="pt-BR" altLang="zh-CN" sz="2500" dirty="0">
                <a:latin typeface="Arial" panose="020B0604020202020204" pitchFamily="34" charset="0"/>
              </a:rPr>
              <a:t> </a:t>
            </a:r>
            <a:r>
              <a:rPr lang="pt-BR" altLang="pt-BR" sz="2500" dirty="0">
                <a:latin typeface="Arial" panose="020B0604020202020204" pitchFamily="34" charset="0"/>
              </a:rPr>
              <a:t> XII - imposição de contrapropaganda.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ítulo 1"/>
          <p:cNvSpPr>
            <a:spLocks noGrp="1"/>
          </p:cNvSpPr>
          <p:nvPr>
            <p:ph type="title" idx="4294967295" hasCustomPrompt="1"/>
          </p:nvPr>
        </p:nvSpPr>
        <p:spPr>
          <a:xfrm>
            <a:off x="0" y="0"/>
            <a:ext cx="9144000" cy="6858000"/>
          </a:xfrm>
        </p:spPr>
        <p:txBody>
          <a:bodyPr vert="horz" wrap="square" lIns="91440" tIns="45720" rIns="91440" bIns="45720" anchor="ctr" anchorCtr="0"/>
          <a:lstStyle/>
          <a:p>
            <a:pPr algn="just"/>
            <a:r>
              <a:rPr lang="pt-BR" altLang="pt-BR" sz="2800" dirty="0">
                <a:latin typeface="Arial" panose="020B0604020202020204" pitchFamily="34" charset="0"/>
              </a:rPr>
              <a:t>As sanções administrativas previstas no art. 56 do CDC são divididas em três espécies: a) </a:t>
            </a:r>
            <a:r>
              <a:rPr lang="pt-BR" altLang="pt-BR" sz="2800" b="1" dirty="0">
                <a:latin typeface="Arial" panose="020B0604020202020204" pitchFamily="34" charset="0"/>
              </a:rPr>
              <a:t>Sanções Pecuniárias</a:t>
            </a:r>
            <a:r>
              <a:rPr lang="pt-BR" altLang="pt-BR" sz="2800" dirty="0">
                <a:latin typeface="Arial" panose="020B0604020202020204" pitchFamily="34" charset="0"/>
              </a:rPr>
              <a:t>:</a:t>
            </a:r>
            <a:r>
              <a:rPr lang="pt-BR" altLang="zh-CN" sz="2800" dirty="0">
                <a:latin typeface="Arial" panose="020B0604020202020204" pitchFamily="34" charset="0"/>
              </a:rPr>
              <a:t> </a:t>
            </a:r>
            <a:r>
              <a:rPr lang="pt-BR" altLang="pt-BR" sz="2800" dirty="0">
                <a:latin typeface="Arial" panose="020B0604020202020204" pitchFamily="34" charset="0"/>
              </a:rPr>
              <a:t>representadas pelas multas em razão do</a:t>
            </a:r>
            <a:r>
              <a:rPr lang="pt-BR" altLang="zh-CN" sz="2800" dirty="0">
                <a:latin typeface="Arial" panose="020B0604020202020204" pitchFamily="34" charset="0"/>
              </a:rPr>
              <a:t> </a:t>
            </a:r>
            <a:r>
              <a:rPr lang="pt-BR" altLang="pt-BR" sz="2800" dirty="0">
                <a:latin typeface="Arial" panose="020B0604020202020204" pitchFamily="34" charset="0"/>
              </a:rPr>
              <a:t>inadimplemento dos deveres relativos ao consumo; b)</a:t>
            </a:r>
            <a:r>
              <a:rPr lang="pt-BR" altLang="zh-CN" sz="2800" dirty="0">
                <a:latin typeface="Arial" panose="020B0604020202020204" pitchFamily="34" charset="0"/>
              </a:rPr>
              <a:t> </a:t>
            </a:r>
            <a:r>
              <a:rPr lang="pt-BR" altLang="pt-BR" sz="2800" b="1" dirty="0">
                <a:latin typeface="Arial" panose="020B0604020202020204" pitchFamily="34" charset="0"/>
              </a:rPr>
              <a:t>Sanções Objetivas ou Reais</a:t>
            </a:r>
            <a:r>
              <a:rPr lang="pt-BR" altLang="pt-BR" sz="2800" dirty="0">
                <a:latin typeface="Arial" panose="020B0604020202020204" pitchFamily="34" charset="0"/>
              </a:rPr>
              <a:t>: representadas pela</a:t>
            </a:r>
            <a:r>
              <a:rPr lang="pt-BR" altLang="zh-CN" sz="2800" dirty="0">
                <a:latin typeface="Arial" panose="020B0604020202020204" pitchFamily="34" charset="0"/>
              </a:rPr>
              <a:t> </a:t>
            </a:r>
            <a:r>
              <a:rPr lang="pt-BR" altLang="pt-BR" sz="2800" dirty="0">
                <a:latin typeface="Arial" panose="020B0604020202020204" pitchFamily="34" charset="0"/>
              </a:rPr>
              <a:t>apreensão, inutilização do produto, cassação do registro</a:t>
            </a:r>
            <a:r>
              <a:rPr lang="pt-BR" altLang="zh-CN" sz="2800" dirty="0">
                <a:latin typeface="Arial" panose="020B0604020202020204" pitchFamily="34" charset="0"/>
              </a:rPr>
              <a:t> </a:t>
            </a:r>
            <a:r>
              <a:rPr lang="pt-BR" altLang="pt-BR" sz="2800" dirty="0">
                <a:latin typeface="Arial" panose="020B0604020202020204" pitchFamily="34" charset="0"/>
              </a:rPr>
              <a:t>do produto, proibição de fabricação e até mesmo</a:t>
            </a:r>
            <a:r>
              <a:rPr lang="pt-BR" altLang="zh-CN" sz="2800" dirty="0">
                <a:latin typeface="Arial" panose="020B0604020202020204" pitchFamily="34" charset="0"/>
              </a:rPr>
              <a:t> </a:t>
            </a:r>
            <a:r>
              <a:rPr lang="pt-BR" altLang="pt-BR" sz="2800" dirty="0">
                <a:latin typeface="Arial" panose="020B0604020202020204" pitchFamily="34" charset="0"/>
              </a:rPr>
              <a:t>suspensão de fornecimento de produtos ou serviços; c)</a:t>
            </a:r>
            <a:r>
              <a:rPr lang="pt-BR" altLang="zh-CN" sz="2800" dirty="0">
                <a:latin typeface="Arial" panose="020B0604020202020204" pitchFamily="34" charset="0"/>
              </a:rPr>
              <a:t> </a:t>
            </a:r>
            <a:r>
              <a:rPr lang="pt-BR" altLang="pt-BR" sz="2800" b="1" dirty="0">
                <a:latin typeface="Arial" panose="020B0604020202020204" pitchFamily="34" charset="0"/>
              </a:rPr>
              <a:t>Sanções Subjetivas</a:t>
            </a:r>
            <a:r>
              <a:rPr lang="pt-BR" altLang="pt-BR" sz="2800" dirty="0">
                <a:latin typeface="Arial" panose="020B0604020202020204" pitchFamily="34" charset="0"/>
              </a:rPr>
              <a:t>: representadas por sanções como</a:t>
            </a:r>
            <a:r>
              <a:rPr lang="pt-BR" altLang="zh-CN" sz="2800" dirty="0">
                <a:latin typeface="Arial" panose="020B0604020202020204" pitchFamily="34" charset="0"/>
              </a:rPr>
              <a:t> </a:t>
            </a:r>
            <a:r>
              <a:rPr lang="pt-BR" altLang="pt-BR" sz="2800" dirty="0">
                <a:latin typeface="Arial" panose="020B0604020202020204" pitchFamily="34" charset="0"/>
              </a:rPr>
              <a:t>interdição, total ou parcial, de estabelecimento, de obra</a:t>
            </a:r>
            <a:r>
              <a:rPr lang="pt-BR" altLang="zh-CN" sz="2800" dirty="0">
                <a:latin typeface="Arial" panose="020B0604020202020204" pitchFamily="34" charset="0"/>
              </a:rPr>
              <a:t> </a:t>
            </a:r>
            <a:r>
              <a:rPr lang="pt-BR" altLang="pt-BR" sz="2800" dirty="0">
                <a:latin typeface="Arial" panose="020B0604020202020204" pitchFamily="34" charset="0"/>
              </a:rPr>
              <a:t>ou atividade, suspensão temporária da atividade, etc.</a:t>
            </a:r>
            <a:br>
              <a:rPr lang="pt-BR" altLang="pt-BR" sz="2800" dirty="0">
                <a:latin typeface="Arial" panose="020B0604020202020204" pitchFamily="34" charset="0"/>
              </a:rPr>
            </a:br>
            <a:r>
              <a:rPr lang="pt-BR" altLang="zh-CN" sz="2800" dirty="0">
                <a:latin typeface="Arial" panose="020B0604020202020204" pitchFamily="34" charset="0"/>
              </a:rPr>
              <a:t>(fonte:https://marievano.jusbrasil.com.br/artigos/1126020338/sancoes-administrativas-e-infracoes-penais-no-cdc)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ítulo 1"/>
          <p:cNvSpPr>
            <a:spLocks noGrp="1"/>
          </p:cNvSpPr>
          <p:nvPr>
            <p:ph type="title" idx="4294967295" hasCustomPrompt="1"/>
          </p:nvPr>
        </p:nvSpPr>
        <p:spPr>
          <a:xfrm>
            <a:off x="0" y="0"/>
            <a:ext cx="9144000" cy="6858000"/>
          </a:xfrm>
        </p:spPr>
        <p:txBody>
          <a:bodyPr vert="horz" wrap="square" lIns="91440" tIns="45720" rIns="91440" bIns="45720" anchor="ctr" anchorCtr="0"/>
          <a:lstStyle/>
          <a:p>
            <a:pPr algn="just"/>
            <a:r>
              <a:rPr lang="en-US" altLang="pt-BR" b="1" dirty="0"/>
              <a:t>Sanção Administrativa - Multa</a:t>
            </a:r>
            <a:r>
              <a:rPr lang="en-US" altLang="pt-BR" dirty="0"/>
              <a:t> – limite legal - Art. 57, parágrafo único, do CDC: </a:t>
            </a:r>
            <a:r>
              <a:rPr lang="pt-BR" altLang="pt-BR" dirty="0"/>
              <a:t>“A multa será em montante não inferior a duzentas e não superior a três milhões de vezes o valor da Unidade Fiscal de Referência (Ufir), ou índice equivalente que venha a substituí-lo.” Obs: último valor da UFIR = 1,0641.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tângulo 1"/>
          <p:cNvSpPr>
            <a:spLocks noChangeArrowheads="1"/>
          </p:cNvSpPr>
          <p:nvPr/>
        </p:nvSpPr>
        <p:spPr bwMode="auto">
          <a:xfrm>
            <a:off x="-19050" y="0"/>
            <a:ext cx="9107488"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pt-BR" altLang="pt-BR" sz="1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Direito do Consumidor » Notícias</a:t>
            </a:r>
          </a:p>
          <a:p>
            <a:pPr marL="0" marR="0" lvl="0" indent="0" algn="just" defTabSz="914400" rtl="0" eaLnBrk="1" fontAlgn="base" latinLnBrk="0" hangingPunct="1">
              <a:lnSpc>
                <a:spcPct val="100000"/>
              </a:lnSpc>
              <a:spcBef>
                <a:spcPct val="0"/>
              </a:spcBef>
              <a:spcAft>
                <a:spcPct val="0"/>
              </a:spcAft>
              <a:buClrTx/>
              <a:buSzTx/>
              <a:buFontTx/>
              <a:buNone/>
              <a:defRPr/>
            </a:pPr>
            <a:r>
              <a:rPr kumimoji="0" lang="pt-BR" altLang="pt-BR" sz="1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Dobra valor de multa por descumprimento do CDC</a:t>
            </a:r>
          </a:p>
          <a:p>
            <a:pPr marL="0" marR="0" lvl="0" indent="0" algn="just" defTabSz="914400" rtl="0" eaLnBrk="1" fontAlgn="base" latinLnBrk="0" hangingPunct="1">
              <a:lnSpc>
                <a:spcPct val="100000"/>
              </a:lnSpc>
              <a:spcBef>
                <a:spcPct val="0"/>
              </a:spcBef>
              <a:spcAft>
                <a:spcPct val="0"/>
              </a:spcAft>
              <a:buClrTx/>
              <a:buSzTx/>
              <a:buFontTx/>
              <a:buNone/>
              <a:defRPr/>
            </a:pPr>
            <a:r>
              <a:rPr kumimoji="0" lang="pt-BR" altLang="pt-BR" sz="1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Brasília, 21/07/2011 (MJ) – </a:t>
            </a:r>
            <a:r>
              <a:rPr kumimoji="0" lang="pt-BR" altLang="pt-BR" sz="19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Já estão em vigor os novos valores das multas administrativas aplicadas às empresas que descumprirem o Código de Defesa do Consumidor (CDC). Por decisão do Ministério da Justiça, o valor máximo das punições passou de R$ 3 milhões </a:t>
            </a:r>
            <a:r>
              <a:rPr kumimoji="0" lang="pt-BR" altLang="pt-BR" sz="19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para R$ 6 milhões</a:t>
            </a:r>
            <a:r>
              <a:rPr kumimoji="0" lang="pt-BR" altLang="pt-BR" sz="1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O mais baixo também subiu – de R$ 212,82 </a:t>
            </a:r>
            <a:r>
              <a:rPr kumimoji="0" lang="pt-BR" altLang="pt-BR" sz="19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para R$ 400</a:t>
            </a:r>
            <a:r>
              <a:rPr kumimoji="0" lang="pt-BR" altLang="pt-BR" sz="1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Essas multas são aplicadas pelo Departamento de Proteção e Defesa do Consumidor (DPDC) ao final dos processos administrativos que apuram descumprimento ao Código. O valor estabelecido varia de acordo com a gravidade e a vantagem obtida com a infração, além da condição econômica da empresa. Após avaliação conjunta entre o DPDC e a Consultoria Jurídica do Ministério da Justiça, concluiu-se pela adoção do Índice Nacional de Preço ao Consumidor Amplo (IPCA), elaborado pelo IBGE, para reajuste dos valores mínimo e máximo das multas previstas, em substituição da Unidade Fiscal de Referência (Ufir), extinta em 2000. Segundo a diretora do DPDC, Juliana Pereira, atualizar os valores das multas é mais um instrumento para coibir as infrações ao CDC. “A partir de agora custa ainda mais caro descumprir o Código, a melhor alternativa é sempre respeitar o consumidor”, alerta. As multas são revertidas ao Fundo de Defesa dos Direitos Difusos (FDD), que </a:t>
            </a:r>
            <a:r>
              <a:rPr kumimoji="0" lang="pt-BR" altLang="pt-BR" sz="19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apóia</a:t>
            </a:r>
            <a:r>
              <a:rPr kumimoji="0" lang="pt-BR" altLang="pt-BR" sz="1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projetos de entidades sem fins lucrativos nas áreas de proteção e defesa do consumidor e da concorrência, recuperação e preservação do meio ambiente e conservação do patrimônio cultural brasileiro.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ítulo 1"/>
          <p:cNvSpPr>
            <a:spLocks noGrp="1"/>
          </p:cNvSpPr>
          <p:nvPr>
            <p:ph type="title" idx="4294967295" hasCustomPrompt="1"/>
          </p:nvPr>
        </p:nvSpPr>
        <p:spPr>
          <a:xfrm>
            <a:off x="0" y="-14288"/>
            <a:ext cx="9144000" cy="6858001"/>
          </a:xfrm>
        </p:spPr>
        <p:txBody>
          <a:bodyPr vert="horz" wrap="square" lIns="91440" tIns="45720" rIns="91440" bIns="45720" anchor="ctr" anchorCtr="0"/>
          <a:lstStyle/>
          <a:p>
            <a:pPr algn="just"/>
            <a:r>
              <a:rPr lang="pt-BR" altLang="pt-BR" sz="2200" dirty="0">
                <a:latin typeface="Arial" panose="020B0604020202020204" pitchFamily="34" charset="0"/>
              </a:rPr>
              <a:t>“EMENTA – APELAÇÃO CÍVEL – ENERSUL – AÇÃO ANULATÓRIA DE ATO ADMINISTRATIVO – MULTA APLICADA PELO PROCON – </a:t>
            </a:r>
            <a:r>
              <a:rPr lang="pt-BR" altLang="pt-BR" sz="2200" b="1" dirty="0">
                <a:latin typeface="Arial" panose="020B0604020202020204" pitchFamily="34" charset="0"/>
              </a:rPr>
              <a:t>OBSERVÂNCIA AOS PRINCÍPIOS DA LEGALIDADE, RAZOABILIDADE E PROPORCIONALIDAD</a:t>
            </a:r>
            <a:r>
              <a:rPr lang="pt-BR" altLang="pt-BR" sz="2200" dirty="0">
                <a:latin typeface="Arial" panose="020B0604020202020204" pitchFamily="34" charset="0"/>
              </a:rPr>
              <a:t>E – APROPRIADA GRADUAÇÃO DA MULTA – ÍNDICE DE CORREÇÃO MONETÁRIA UTILIZADO – AUSÊNCIA DE IRREGULARIDADE – SENTENÇA MANTIDA. </a:t>
            </a:r>
            <a:r>
              <a:rPr lang="pt-BR" altLang="pt-BR" sz="2200" b="1" dirty="0">
                <a:latin typeface="Arial" panose="020B0604020202020204" pitchFamily="34" charset="0"/>
              </a:rPr>
              <a:t>A inobservância das normas contidas no Código de Defesa do Consumidor constitui prática infrativa e sujeita o fornecedor </a:t>
            </a:r>
            <a:r>
              <a:rPr lang="pt-BR" altLang="pt-BR" sz="2200" b="1" dirty="0">
                <a:latin typeface="Arial" panose="020B0604020202020204" pitchFamily="34" charset="0"/>
                <a:ea typeface="Arial" panose="020B0604020202020204" pitchFamily="34" charset="0"/>
              </a:rPr>
              <a:t>à</a:t>
            </a:r>
            <a:r>
              <a:rPr lang="pt-BR" altLang="pt-BR" sz="2200" b="1" dirty="0">
                <a:latin typeface="Arial" panose="020B0604020202020204" pitchFamily="34" charset="0"/>
              </a:rPr>
              <a:t> multa administrativa. A menção ao índice UFERMS ao invés do índice UFIR não é motivo para invalidar as multas aplicadas pelo PROCON quando se verifica que a quantia em moeda corrente foi estabelecida dentro dos parâmetros impostos pela lei</a:t>
            </a:r>
            <a:r>
              <a:rPr lang="pt-BR" altLang="pt-BR" sz="2200" dirty="0">
                <a:latin typeface="Arial" panose="020B0604020202020204" pitchFamily="34" charset="0"/>
              </a:rPr>
              <a:t>. [TJ/MS, Apelação Cível - Ordinário - n. 2011.022127-5/0000-00 -Campo Grande, 4ª Câmara Cível, relator Des. Josué de Oliveira, j. 12.6.2012].</a:t>
            </a:r>
            <a:endParaRPr lang="pt-BR" altLang="pt-BR" sz="2200" dirty="0">
              <a:latin typeface="Arial" panose="020B0604020202020204" pitchFamily="34" charset="0"/>
              <a:ea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ítulo 1"/>
          <p:cNvSpPr>
            <a:spLocks noGrp="1"/>
          </p:cNvSpPr>
          <p:nvPr>
            <p:ph type="title" idx="4294967295" hasCustomPrompt="1"/>
          </p:nvPr>
        </p:nvSpPr>
        <p:spPr>
          <a:xfrm>
            <a:off x="0" y="274638"/>
            <a:ext cx="8229600" cy="1143000"/>
          </a:xfrm>
        </p:spPr>
        <p:txBody>
          <a:bodyPr anchor="ctr" anchorCtr="0"/>
          <a:lstStyle/>
          <a:p>
            <a:r>
              <a:rPr lang="pt-BR" altLang="en-US" b="1">
                <a:effectLst>
                  <a:outerShdw blurRad="38100" dist="38100" dir="2700000" algn="tl">
                    <a:srgbClr val="000000">
                      <a:alpha val="43137"/>
                    </a:srgbClr>
                  </a:outerShdw>
                </a:effectLst>
              </a:rPr>
              <a:t>Fase preparatória - Reclamação</a:t>
            </a:r>
          </a:p>
        </p:txBody>
      </p:sp>
      <p:sp>
        <p:nvSpPr>
          <p:cNvPr id="46082" name="Título 1"/>
          <p:cNvSpPr>
            <a:spLocks noGrp="1"/>
          </p:cNvSpPr>
          <p:nvPr/>
        </p:nvSpPr>
        <p:spPr>
          <a:xfrm>
            <a:off x="-7937" y="1773238"/>
            <a:ext cx="9115425" cy="5057775"/>
          </a:xfrm>
          <a:prstGeom prst="rect">
            <a:avLst/>
          </a:prstGeom>
          <a:noFill/>
          <a:ln w="9525">
            <a:noFill/>
          </a:ln>
        </p:spPr>
        <p:txBody>
          <a:bodyPr anchor="ctr" anchorCtr="0"/>
          <a:lstStyle/>
          <a:p>
            <a:pPr algn="just" eaLnBrk="0" hangingPunct="0"/>
            <a:r>
              <a:rPr lang="pt-BR" altLang="en-US" sz="3800">
                <a:latin typeface="Calibri" panose="020F0502020204030204" pitchFamily="34" charset="0"/>
              </a:rPr>
              <a:t>O Procedimento de Reclamação do consumidor - inicia com o registro da reclamação pelo consumidor no </a:t>
            </a:r>
            <a:r>
              <a:rPr lang="pt-BR" altLang="en-US" sz="3800" b="1">
                <a:latin typeface="Calibri" panose="020F0502020204030204" pitchFamily="34" charset="0"/>
              </a:rPr>
              <a:t>Sindec</a:t>
            </a:r>
            <a:r>
              <a:rPr lang="pt-BR" altLang="en-US" sz="3800">
                <a:latin typeface="Calibri" panose="020F0502020204030204" pitchFamily="34" charset="0"/>
              </a:rPr>
              <a:t> (Sistema Nacional de Informações de Defesa do Consumidor) que atualmente (no Procon de Dourados) foi substituído pelo </a:t>
            </a:r>
            <a:r>
              <a:rPr lang="pt-BR" altLang="en-US" sz="3800" b="1">
                <a:latin typeface="Calibri" panose="020F0502020204030204" pitchFamily="34" charset="0"/>
              </a:rPr>
              <a:t>Proconsumidor</a:t>
            </a:r>
            <a:r>
              <a:rPr lang="pt-BR" altLang="en-US" sz="3800">
                <a:latin typeface="Calibri" panose="020F0502020204030204" pitchFamily="34" charset="0"/>
              </a:rPr>
              <a:t> (Sistema Nacional de Atendimento ao Consumidor)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ítulo 1"/>
          <p:cNvSpPr>
            <a:spLocks noGrp="1"/>
          </p:cNvSpPr>
          <p:nvPr>
            <p:ph type="title" idx="4294967295" hasCustomPrompt="1"/>
          </p:nvPr>
        </p:nvSpPr>
        <p:spPr>
          <a:xfrm>
            <a:off x="0" y="0"/>
            <a:ext cx="9144000" cy="6858000"/>
          </a:xfrm>
        </p:spPr>
        <p:txBody>
          <a:bodyPr vert="horz" wrap="square" lIns="91440" tIns="45720" rIns="91440" bIns="45720" anchor="ctr" anchorCtr="0"/>
          <a:lstStyle/>
          <a:p>
            <a:pPr algn="just"/>
            <a:r>
              <a:rPr lang="pt-BR" altLang="pt-BR" sz="2400" dirty="0">
                <a:latin typeface="Arial" panose="020B0604020202020204" pitchFamily="34" charset="0"/>
              </a:rPr>
              <a:t>“EMENTA - APELAÇÕES CÍVEIS – ANULATÓRIA DE ATO ADMINISTRATIVO – MULTA DO PROCON – INFRAÇÃO DAS NORMAS DO CDC – DECISÃO ADMINISTRATIVA – OBSERVÂNCIA DOS REQUISITOS LEGAIS – REDUÇÃO DO VALOR - RECURSO DA TELEFÔNICA PARCIALMENTE PROVIDO E DO MUNICÍPIO IMPROVIDO. Reveste-se de legalidade a multa aplicada em processo administrativo no âmbito de Procon, onde foram observados os princípios constitucionais do contraditório e da ampla defesa. </a:t>
            </a:r>
            <a:r>
              <a:rPr lang="pt-BR" altLang="pt-BR" sz="2400" b="1" dirty="0">
                <a:latin typeface="Arial" panose="020B0604020202020204" pitchFamily="34" charset="0"/>
              </a:rPr>
              <a:t>Penalidades fixadas sem observar os princípios de razoabilidade e proporcionalidade devem ser reduzidas</a:t>
            </a:r>
            <a:r>
              <a:rPr lang="pt-BR" altLang="pt-BR" sz="2400" dirty="0">
                <a:latin typeface="Arial" panose="020B0604020202020204" pitchFamily="34" charset="0"/>
              </a:rPr>
              <a:t>.” [TJ/MS, Apelação - Nº 0809144-95.2013.8.12.0002 – Dourados, 2ª Câmara Cível, relator Des. Julizar Barbosa Trindade, J. 15/07/14]. (grifos nossos).</a:t>
            </a:r>
            <a:endParaRPr lang="pt-BR" altLang="pt-BR" sz="2400" dirty="0">
              <a:latin typeface="Arial" panose="020B0604020202020204" pitchFamily="34" charset="0"/>
              <a:ea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ítulo 1"/>
          <p:cNvSpPr>
            <a:spLocks noGrp="1"/>
          </p:cNvSpPr>
          <p:nvPr>
            <p:ph type="title" idx="4294967295" hasCustomPrompt="1"/>
          </p:nvPr>
        </p:nvSpPr>
        <p:spPr>
          <a:xfrm>
            <a:off x="0" y="0"/>
            <a:ext cx="9144000" cy="6858000"/>
          </a:xfrm>
        </p:spPr>
        <p:txBody>
          <a:bodyPr vert="horz" wrap="square" lIns="91440" tIns="45720" rIns="91440" bIns="45720" anchor="ctr" anchorCtr="0"/>
          <a:lstStyle/>
          <a:p>
            <a:pPr algn="just"/>
            <a:r>
              <a:rPr lang="pt-BR" altLang="pt-BR" sz="2300" dirty="0">
                <a:latin typeface="Arial" panose="020B0604020202020204" pitchFamily="34" charset="0"/>
              </a:rPr>
              <a:t>“EMENTA – APELAÇÃO CÍVEL – ANULATÓRIA – </a:t>
            </a:r>
            <a:br>
              <a:rPr lang="pt-BR" altLang="pt-BR" sz="2300" dirty="0">
                <a:latin typeface="Arial" panose="020B0604020202020204" pitchFamily="34" charset="0"/>
              </a:rPr>
            </a:br>
            <a:r>
              <a:rPr lang="pt-BR" altLang="pt-BR" sz="2300" dirty="0">
                <a:latin typeface="Arial" panose="020B0604020202020204" pitchFamily="34" charset="0"/>
              </a:rPr>
              <a:t>PROCEDIMENTO ADMINISTRATIVO – MULTA APLICADA PELO PROCON – VIOLAÇÃO DE PRECEITOS CONSUMERISTAS – ART. 18 DO DECRETO FEDERAL N. 2.181/97 – </a:t>
            </a:r>
            <a:r>
              <a:rPr lang="pt-BR" altLang="pt-BR" sz="2300" b="1" dirty="0">
                <a:latin typeface="Arial" panose="020B0604020202020204" pitchFamily="34" charset="0"/>
              </a:rPr>
              <a:t>MULTA </a:t>
            </a:r>
            <a:r>
              <a:rPr lang="pt-BR" altLang="pt-BR" sz="2300" dirty="0">
                <a:latin typeface="Arial" panose="020B0604020202020204" pitchFamily="34" charset="0"/>
              </a:rPr>
              <a:t>CORRETAMENTE APLICADA – SENTENÇA MANTIDA – RECURSO IMPROVIDO. Violações aos preceitos consumeristas desafiam a aplicação de sanções, em conformidade com o art. 18 do Decreto Federal nº 2.181/97. A decisão administrativa que fixou a pena valorou devidamente as provas colacionadas aos autos do procedimento, proferindo decisão acertada quanto </a:t>
            </a:r>
            <a:r>
              <a:rPr lang="pt-BR" altLang="pt-BR" sz="2300" dirty="0">
                <a:latin typeface="Arial" panose="020B0604020202020204" pitchFamily="34" charset="0"/>
                <a:ea typeface="Arial" panose="020B0604020202020204" pitchFamily="34" charset="0"/>
              </a:rPr>
              <a:t>à</a:t>
            </a:r>
            <a:r>
              <a:rPr lang="pt-BR" altLang="pt-BR" sz="2300" dirty="0">
                <a:latin typeface="Arial" panose="020B0604020202020204" pitchFamily="34" charset="0"/>
              </a:rPr>
              <a:t> aplicação de penalidades, por ter a autora infringido norma cogente de proteção e defesa do consumidor. </a:t>
            </a:r>
            <a:r>
              <a:rPr lang="pt-BR" altLang="pt-BR" sz="2300" b="1" dirty="0">
                <a:latin typeface="Arial" panose="020B0604020202020204" pitchFamily="34" charset="0"/>
              </a:rPr>
              <a:t>O valor das multas apresenta-se condizente com a pujança econômica da empresa e a gravidade da lesão cometida, ademais, se fixada em valor módico, há o risco de não se atingir seu fim, que é justamente de desestímulo </a:t>
            </a:r>
            <a:r>
              <a:rPr lang="pt-BR" altLang="pt-BR" sz="2300" b="1" dirty="0">
                <a:latin typeface="Arial" panose="020B0604020202020204" pitchFamily="34" charset="0"/>
                <a:ea typeface="Arial" panose="020B0604020202020204" pitchFamily="34" charset="0"/>
              </a:rPr>
              <a:t>à</a:t>
            </a:r>
            <a:r>
              <a:rPr lang="pt-BR" altLang="pt-BR" sz="2300" b="1" dirty="0">
                <a:latin typeface="Arial" panose="020B0604020202020204" pitchFamily="34" charset="0"/>
              </a:rPr>
              <a:t> novas condutas nesse sentido</a:t>
            </a:r>
            <a:r>
              <a:rPr lang="pt-BR" altLang="pt-BR" sz="2300" dirty="0">
                <a:latin typeface="Arial" panose="020B0604020202020204" pitchFamily="34" charset="0"/>
              </a:rPr>
              <a:t>.” [TJ/MS, Apelação Cível - Ordinário - N. 2012.006855-9/0000-00 - Campo Grande, 5ª Câmara Cível, relator Des. Vladimir Abreu da Silva, j. 17/05/12]. (grifos nossos).</a:t>
            </a:r>
            <a:endParaRPr lang="pt-BR" altLang="pt-BR" sz="2300" dirty="0">
              <a:latin typeface="Arial" panose="020B0604020202020204" pitchFamily="34" charset="0"/>
              <a:ea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ítulo 3"/>
          <p:cNvSpPr>
            <a:spLocks noGrp="1"/>
          </p:cNvSpPr>
          <p:nvPr>
            <p:ph type="title" idx="4294967295" hasCustomPrompt="1"/>
          </p:nvPr>
        </p:nvSpPr>
        <p:spPr>
          <a:xfrm>
            <a:off x="34925" y="0"/>
            <a:ext cx="9109075" cy="6742113"/>
          </a:xfrm>
        </p:spPr>
        <p:txBody>
          <a:bodyPr vert="horz" wrap="square" lIns="91440" tIns="45720" rIns="91440" bIns="45720" anchor="ctr" anchorCtr="0"/>
          <a:lstStyle/>
          <a:p>
            <a:pPr algn="just"/>
            <a:r>
              <a:rPr lang="pt-BR" altLang="pt-BR" sz="1800" dirty="0">
                <a:latin typeface="Arial" panose="020B0604020202020204" pitchFamily="34" charset="0"/>
              </a:rPr>
              <a:t>E M E N T A - APELAÇÃO – AÇÃO ANULATÓRIA DE DÉBITO C/C TUTELA ANTECIPADA. PROCEDIMENTO ADMINISTRATIVO - LEGITIMIDADE DO RECLAMANTE - RESSARCIMENTO DO DANO EM JUÍZO – CIRCUNSTÂNCIA ATENUANTE. PROCESSO ADMINISTRATIVO - INÍCIO </a:t>
            </a:r>
            <a:r>
              <a:rPr lang="pt-BR" altLang="pt-BR" sz="1800" b="1" dirty="0">
                <a:latin typeface="Arial" panose="020B0604020202020204" pitchFamily="34" charset="0"/>
              </a:rPr>
              <a:t>- RECLAMAÇÃO - AUTO DE INFRAÇÃO DISPENSÁVEL. PROCESSO ADMINISTRATIVO – NOTIFICAÇÃO E INTIMAÇÃO DA RECLAMADA - DECISÕES FUNDAMENTADAS – AUSÊNCIA EM AUDIÊNCIA NÃO JUSTIFICADA - SUBSUNÇÃO CORRETA DA CONDUTA À SANÇÃO APLICAD</a:t>
            </a:r>
            <a:r>
              <a:rPr lang="pt-BR" altLang="pt-BR" sz="1800" dirty="0">
                <a:latin typeface="Arial" panose="020B0604020202020204" pitchFamily="34" charset="0"/>
              </a:rPr>
              <a:t>A – </a:t>
            </a:r>
            <a:r>
              <a:rPr lang="pt-BR" altLang="pt-BR" sz="1800" b="1" dirty="0">
                <a:latin typeface="Arial" panose="020B0604020202020204" pitchFamily="34" charset="0"/>
              </a:rPr>
              <a:t>PRINCÍPIOS DA LEGALIDADE, AMPLA DEFESA E CONTRADITÓRIO - VERIFICADOS. MULTA </a:t>
            </a:r>
            <a:r>
              <a:rPr lang="pt-BR" altLang="pt-BR" sz="1800" dirty="0">
                <a:latin typeface="Arial" panose="020B0604020202020204" pitchFamily="34" charset="0"/>
              </a:rPr>
              <a:t>– ARBITRADA EM QUANTUM RAZOÁVEL – RECURSO CONHECIDO E IMPROVIDO. O cumprimento de acordo judicial referente ao ressarcimento do dano ao consumidor, ocorrido após a instauração de procedimento administrativo no Procon, não conduz </a:t>
            </a:r>
            <a:r>
              <a:rPr lang="pt-BR" altLang="pt-BR" sz="1800" dirty="0">
                <a:latin typeface="Arial" panose="020B0604020202020204" pitchFamily="34" charset="0"/>
                <a:ea typeface="Arial" panose="020B0604020202020204" pitchFamily="34" charset="0"/>
              </a:rPr>
              <a:t>à</a:t>
            </a:r>
            <a:r>
              <a:rPr lang="pt-BR" altLang="pt-BR" sz="1800" dirty="0">
                <a:latin typeface="Arial" panose="020B0604020202020204" pitchFamily="34" charset="0"/>
              </a:rPr>
              <a:t> ilegitimidade do reclamante, tampouco é causa de extinção da pena de multa aplicada pela administração, considerando que esta visa a punição pela infração </a:t>
            </a:r>
            <a:r>
              <a:rPr lang="pt-BR" altLang="pt-BR" sz="1800" dirty="0">
                <a:latin typeface="Arial" panose="020B0604020202020204" pitchFamily="34" charset="0"/>
                <a:ea typeface="Arial" panose="020B0604020202020204" pitchFamily="34" charset="0"/>
              </a:rPr>
              <a:t>à</a:t>
            </a:r>
            <a:r>
              <a:rPr lang="pt-BR" altLang="pt-BR" sz="1800" dirty="0">
                <a:latin typeface="Arial" panose="020B0604020202020204" pitchFamily="34" charset="0"/>
              </a:rPr>
              <a:t>s normas que tutelam as relações de consumo. </a:t>
            </a:r>
            <a:r>
              <a:rPr lang="pt-BR" altLang="pt-BR" sz="1800" b="1" dirty="0">
                <a:latin typeface="Arial" panose="020B0604020202020204" pitchFamily="34" charset="0"/>
              </a:rPr>
              <a:t>Não há ofensa aos princípios da legalidade, ampla defesa e contraditório quando o processo administrativo tramitou sem qualquer vício, tendo a reclamada sido notificada e intimada da audiência e das decisões, que foram motivadas, havendo subsunção correta da conduta </a:t>
            </a:r>
            <a:r>
              <a:rPr lang="pt-BR" altLang="pt-BR" sz="1800" b="1" dirty="0">
                <a:latin typeface="Arial" panose="020B0604020202020204" pitchFamily="34" charset="0"/>
                <a:ea typeface="Arial" panose="020B0604020202020204" pitchFamily="34" charset="0"/>
              </a:rPr>
              <a:t>à</a:t>
            </a:r>
            <a:r>
              <a:rPr lang="pt-BR" altLang="pt-BR" sz="1800" b="1" dirty="0">
                <a:latin typeface="Arial" panose="020B0604020202020204" pitchFamily="34" charset="0"/>
              </a:rPr>
              <a:t> sanção aplicada</a:t>
            </a:r>
            <a:r>
              <a:rPr lang="pt-BR" altLang="pt-BR" sz="1800" dirty="0">
                <a:latin typeface="Arial" panose="020B0604020202020204" pitchFamily="34" charset="0"/>
              </a:rPr>
              <a:t>. Mantém-se a multa arbitrada em quantum razoável e dentro dos limites estabelecidos pelo CDC, considerando, principalmente, o cometimento de duas infrações graves, o grande porte e a reincidência da empresa. [TJ, </a:t>
            </a:r>
            <a:r>
              <a:rPr lang="pt-BR" altLang="pt-BR" sz="1800" dirty="0"/>
              <a:t>Apelação - Nº 0804284-17.2014.8.12.0002 – Dourados, 4ª Câmara Cível, relator Juiz Odemilson Roberto Castro Fassa, j. 21/10/14].</a:t>
            </a:r>
            <a:endParaRPr lang="pt-BR" altLang="pt-BR" sz="1800" dirty="0">
              <a:latin typeface="Arial" panose="020B0604020202020204" pitchFamily="34" charset="0"/>
              <a:ea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ítulo 1"/>
          <p:cNvSpPr>
            <a:spLocks noGrp="1"/>
          </p:cNvSpPr>
          <p:nvPr>
            <p:ph type="title" idx="4294967295" hasCustomPrompt="1"/>
          </p:nvPr>
        </p:nvSpPr>
        <p:spPr>
          <a:xfrm>
            <a:off x="-23813" y="44450"/>
            <a:ext cx="9167813" cy="6802438"/>
          </a:xfrm>
        </p:spPr>
        <p:txBody>
          <a:bodyPr vert="horz" wrap="square" lIns="91440" tIns="45720" rIns="91440" bIns="45720" anchor="ctr" anchorCtr="0"/>
          <a:lstStyle/>
          <a:p>
            <a:pPr algn="just"/>
            <a:r>
              <a:rPr lang="pt-BR" altLang="pt-BR" sz="2100" dirty="0">
                <a:latin typeface="Arial" panose="020B0604020202020204" pitchFamily="34" charset="0"/>
              </a:rPr>
              <a:t>“EMENTA – APELAÇÃO CÍVEL. AÇÃO ANULATÓRIA DE ATO ADMINISTRATIVO. PROCON. APLICAÇÃO DE MULTA PROVENIENTE DE SANÇÕES ADMINISTRATIVAS DEFINIDAS NO CÓDIGO DE DEFESA DO CONSUMIDOR. LEGITIMIDADE. ARTS. 56 E 57 DA LEI N. 8.078/90. ALEGAÇÃO DE VIOLAÇÃO AO PRINCÍPIO DO CONTRADITÓRIO. INOCORRÊNCIA. EFETIVO EXERCÍCIO DA AMPLA DEFESA. INEXISTÊNCIA DE NULIDADE DO PROCESSO ADMINISTRATIVO. MULTA ATINENTE À VIOLAÇÃO DAS NORMAS DE DEFESA DO CONSUMIDOR. GRAVIDADE DO ATO INFRACIONAL, VANTAGEM AUFERIDA E CONDIÇÃO ECONÔMICA DO FORNECEDOR OU PRESTADOR DE SERVIÇO. EMPRESA DE NOTÓRIO E ELEVADO PORTE. SENTENÇA REFORMADA. RECURSO PROVIDO. </a:t>
            </a:r>
            <a:r>
              <a:rPr lang="pt-BR" altLang="pt-BR" sz="2100" b="1" dirty="0">
                <a:latin typeface="Arial" panose="020B0604020202020204" pitchFamily="34" charset="0"/>
              </a:rPr>
              <a:t>Se </a:t>
            </a:r>
            <a:r>
              <a:rPr lang="pt-BR" altLang="pt-BR" sz="2100" b="1" dirty="0">
                <a:latin typeface="Arial" panose="020B0604020202020204" pitchFamily="34" charset="0"/>
                <a:ea typeface="Arial" panose="020B0604020202020204" pitchFamily="34" charset="0"/>
              </a:rPr>
              <a:t>à</a:t>
            </a:r>
            <a:r>
              <a:rPr lang="pt-BR" altLang="pt-BR" sz="2100" b="1" dirty="0">
                <a:latin typeface="Arial" panose="020B0604020202020204" pitchFamily="34" charset="0"/>
              </a:rPr>
              <a:t> autora, na qualidade de reclamada, foi assegurado o efetivo exercício da ampla defesa, não há falar em nulidade do processo administrativo por violação ao princípio do contraditório</a:t>
            </a:r>
            <a:r>
              <a:rPr lang="pt-BR" altLang="pt-BR" sz="2100" dirty="0">
                <a:latin typeface="Arial" panose="020B0604020202020204" pitchFamily="34" charset="0"/>
              </a:rPr>
              <a:t>. Na fixação da multa atinente </a:t>
            </a:r>
            <a:r>
              <a:rPr lang="pt-BR" altLang="pt-BR" sz="2100" dirty="0">
                <a:latin typeface="Arial" panose="020B0604020202020204" pitchFamily="34" charset="0"/>
                <a:ea typeface="Arial" panose="020B0604020202020204" pitchFamily="34" charset="0"/>
              </a:rPr>
              <a:t>à</a:t>
            </a:r>
            <a:r>
              <a:rPr lang="pt-BR" altLang="pt-BR" sz="2100" dirty="0">
                <a:latin typeface="Arial" panose="020B0604020202020204" pitchFamily="34" charset="0"/>
              </a:rPr>
              <a:t> violação das normas de defesa do consumidor, </a:t>
            </a:r>
            <a:r>
              <a:rPr lang="pt-BR" altLang="pt-BR" sz="2100" b="1" dirty="0">
                <a:latin typeface="Arial" panose="020B0604020202020204" pitchFamily="34" charset="0"/>
              </a:rPr>
              <a:t>deve-se levar em conta a gravidade do ato infracional, a vantagem auferida e a condição econômica do fornecedor ou prestador de serviço</a:t>
            </a:r>
            <a:r>
              <a:rPr lang="pt-BR" altLang="pt-BR" sz="2100" dirty="0">
                <a:latin typeface="Arial" panose="020B0604020202020204" pitchFamily="34" charset="0"/>
              </a:rPr>
              <a:t>.” [TJ/MS, Apelação Cível - Ordinário - N. 2012.010546-2/0000-00 – Naviraí, 1ª Câmara Cível, relator Des. Sérgio Fernandes Martins, j. 30/05/12]. (grifos nossos).</a:t>
            </a:r>
            <a:endParaRPr lang="pt-BR" altLang="pt-BR" sz="2100" dirty="0">
              <a:latin typeface="Arial" panose="020B0604020202020204" pitchFamily="34" charset="0"/>
              <a:ea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ítulo 1"/>
          <p:cNvSpPr>
            <a:spLocks noGrp="1"/>
          </p:cNvSpPr>
          <p:nvPr>
            <p:ph type="title" idx="4294967295" hasCustomPrompt="1"/>
          </p:nvPr>
        </p:nvSpPr>
        <p:spPr>
          <a:xfrm>
            <a:off x="34925" y="0"/>
            <a:ext cx="9109075" cy="6858000"/>
          </a:xfrm>
        </p:spPr>
        <p:txBody>
          <a:bodyPr vert="horz" wrap="square" lIns="91440" tIns="45720" rIns="91440" bIns="45720" anchor="ctr" anchorCtr="0"/>
          <a:lstStyle/>
          <a:p>
            <a:pPr algn="just"/>
            <a:r>
              <a:rPr lang="pt-BR" altLang="pt-BR" sz="2500" dirty="0">
                <a:latin typeface="Arial" panose="020B0604020202020204" pitchFamily="34" charset="0"/>
              </a:rPr>
              <a:t>(Decreto Federal 2.181/97) - </a:t>
            </a:r>
            <a:r>
              <a:rPr lang="pt-BR" altLang="pt-BR" sz="2500" b="1" dirty="0">
                <a:latin typeface="Arial" panose="020B0604020202020204" pitchFamily="34" charset="0"/>
              </a:rPr>
              <a:t>Art. 46</a:t>
            </a:r>
            <a:r>
              <a:rPr lang="pt-BR" altLang="pt-BR" sz="2500" dirty="0">
                <a:latin typeface="Arial" panose="020B0604020202020204" pitchFamily="34" charset="0"/>
              </a:rPr>
              <a:t>. </a:t>
            </a:r>
            <a:r>
              <a:rPr lang="pt-BR" altLang="pt-BR" sz="2500" b="1" dirty="0">
                <a:latin typeface="Arial" panose="020B0604020202020204" pitchFamily="34" charset="0"/>
              </a:rPr>
              <a:t>A decisão administrativa conterá</a:t>
            </a:r>
            <a:r>
              <a:rPr lang="pt-BR" altLang="pt-BR" sz="2500" dirty="0">
                <a:latin typeface="Arial" panose="020B0604020202020204" pitchFamily="34" charset="0"/>
              </a:rPr>
              <a:t>: (Redação dada pelo Decreto nº 10.887, de 2021) I - </a:t>
            </a:r>
            <a:r>
              <a:rPr lang="pt-BR" altLang="pt-BR" sz="2500" b="1" dirty="0">
                <a:latin typeface="Arial" panose="020B0604020202020204" pitchFamily="34" charset="0"/>
              </a:rPr>
              <a:t>a identificação</a:t>
            </a:r>
            <a:r>
              <a:rPr lang="pt-BR" altLang="pt-BR" sz="2500" dirty="0">
                <a:latin typeface="Arial" panose="020B0604020202020204" pitchFamily="34" charset="0"/>
              </a:rPr>
              <a:t> do representado e, quando for o caso, do representante; (Incluído pelo Decreto nº 10.887, de 2021) II - </a:t>
            </a:r>
            <a:r>
              <a:rPr lang="pt-BR" altLang="pt-BR" sz="2500" b="1" dirty="0">
                <a:latin typeface="Arial" panose="020B0604020202020204" pitchFamily="34" charset="0"/>
              </a:rPr>
              <a:t>o resumo dos fatos</a:t>
            </a:r>
            <a:r>
              <a:rPr lang="pt-BR" altLang="pt-BR" sz="2500" dirty="0">
                <a:latin typeface="Arial" panose="020B0604020202020204" pitchFamily="34" charset="0"/>
              </a:rPr>
              <a:t> imputados ao representado, com a indicação dos dispositivos legais infringidos; (Incluído pelo Decreto nº10.887, de 2021) III - o sumário das razões de defesa; (Incluído pelo Decreto nº 10.887, de 2021) IV - </a:t>
            </a:r>
            <a:r>
              <a:rPr lang="pt-BR" altLang="pt-BR" sz="2500" b="1" dirty="0">
                <a:latin typeface="Arial" panose="020B0604020202020204" pitchFamily="34" charset="0"/>
              </a:rPr>
              <a:t>o registro das principais ocorrências</a:t>
            </a:r>
            <a:r>
              <a:rPr lang="pt-BR" altLang="pt-BR" sz="2500" dirty="0">
                <a:latin typeface="Arial" panose="020B0604020202020204" pitchFamily="34" charset="0"/>
              </a:rPr>
              <a:t> no andamento do processo; (Incluído pelo Decreto nº 10.887, de 2021) V - </a:t>
            </a:r>
            <a:r>
              <a:rPr lang="pt-BR" altLang="pt-BR" sz="2500" b="1" dirty="0">
                <a:latin typeface="Arial" panose="020B0604020202020204" pitchFamily="34" charset="0"/>
              </a:rPr>
              <a:t>a apreciação das provas</a:t>
            </a:r>
            <a:r>
              <a:rPr lang="pt-BR" altLang="pt-BR" sz="2500" dirty="0">
                <a:latin typeface="Arial" panose="020B0604020202020204" pitchFamily="34" charset="0"/>
              </a:rPr>
              <a:t>; e (Incluído pelo Decreto nº 10.887, de 2021) VI - </a:t>
            </a:r>
            <a:r>
              <a:rPr lang="pt-BR" altLang="pt-BR" sz="2500" b="1" dirty="0">
                <a:latin typeface="Arial" panose="020B0604020202020204" pitchFamily="34" charset="0"/>
              </a:rPr>
              <a:t>o dispositivo, com a conclusão a respeito da configuração da prática infrativa</a:t>
            </a:r>
            <a:r>
              <a:rPr lang="pt-BR" altLang="pt-BR" sz="2500" dirty="0">
                <a:latin typeface="Arial" panose="020B0604020202020204" pitchFamily="34" charset="0"/>
              </a:rPr>
              <a:t>, </a:t>
            </a:r>
            <a:r>
              <a:rPr lang="pt-BR" altLang="pt-BR" sz="2500" b="1" dirty="0">
                <a:latin typeface="Arial" panose="020B0604020202020204" pitchFamily="34" charset="0"/>
              </a:rPr>
              <a:t>com a especificação dos fatos que constituam a infração apurada na hipótese de condenação</a:t>
            </a:r>
            <a:r>
              <a:rPr lang="pt-BR" altLang="pt-BR" sz="2500" dirty="0">
                <a:latin typeface="Arial" panose="020B0604020202020204" pitchFamily="34" charset="0"/>
              </a:rPr>
              <a:t>. (Incluído pelo Decreto nº 10.887, de 2021)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ítulo 1"/>
          <p:cNvSpPr>
            <a:spLocks noGrp="1"/>
          </p:cNvSpPr>
          <p:nvPr>
            <p:ph type="title" idx="4294967295" hasCustomPrompt="1"/>
          </p:nvPr>
        </p:nvSpPr>
        <p:spPr>
          <a:xfrm>
            <a:off x="34925" y="0"/>
            <a:ext cx="9109075" cy="6858000"/>
          </a:xfrm>
        </p:spPr>
        <p:txBody>
          <a:bodyPr vert="horz" wrap="square" lIns="91440" tIns="45720" rIns="91440" bIns="45720" anchor="ctr" anchorCtr="0"/>
          <a:lstStyle/>
          <a:p>
            <a:pPr algn="just"/>
            <a:r>
              <a:rPr lang="pt-BR" altLang="pt-BR" sz="2000" dirty="0">
                <a:latin typeface="Arial" panose="020B0604020202020204" pitchFamily="34" charset="0"/>
              </a:rPr>
              <a:t>(Decreto Federal 2.181/97) - Art. 46. (...) § 1º </a:t>
            </a:r>
            <a:r>
              <a:rPr lang="pt-BR" altLang="pt-BR" sz="2000" b="1" dirty="0">
                <a:latin typeface="Arial" panose="020B0604020202020204" pitchFamily="34" charset="0"/>
              </a:rPr>
              <a:t>Na hipótese de caracterização de infração contra as normas de proteção e defesa do consumidor</a:t>
            </a:r>
            <a:r>
              <a:rPr lang="pt-BR" altLang="pt-BR" sz="2000" dirty="0">
                <a:latin typeface="Arial" panose="020B0604020202020204" pitchFamily="34" charset="0"/>
              </a:rPr>
              <a:t>, </a:t>
            </a:r>
            <a:r>
              <a:rPr lang="pt-BR" altLang="pt-BR" sz="2000" b="1" dirty="0">
                <a:latin typeface="Arial" panose="020B0604020202020204" pitchFamily="34" charset="0"/>
              </a:rPr>
              <a:t>a decisão também deverá conter</a:t>
            </a:r>
            <a:r>
              <a:rPr lang="pt-BR" altLang="pt-BR" sz="2000" dirty="0">
                <a:latin typeface="Arial" panose="020B0604020202020204" pitchFamily="34" charset="0"/>
              </a:rPr>
              <a:t>: (Redação dada pelo  Decreto nº 10.887, de 2021) I - a </a:t>
            </a:r>
            <a:r>
              <a:rPr lang="pt-BR" altLang="pt-BR" sz="2000" b="1" dirty="0">
                <a:latin typeface="Arial" panose="020B0604020202020204" pitchFamily="34" charset="0"/>
              </a:rPr>
              <a:t>indicação das providências a serem tomadas</a:t>
            </a:r>
            <a:r>
              <a:rPr lang="pt-BR" altLang="pt-BR" sz="2000" dirty="0">
                <a:latin typeface="Arial" panose="020B0604020202020204" pitchFamily="34" charset="0"/>
              </a:rPr>
              <a:t> pelos responsáveis para fazê-la cessar, quando for o caso; (Incluído pelo Decreto nº 10.887, de 2021) II - o prazo no qual deverão ser iniciadas e concluídas as providências referidas no inciso I; (Incluído pelo Decreto nº 10.887, de 2021) III - </a:t>
            </a:r>
            <a:r>
              <a:rPr lang="pt-BR" altLang="pt-BR" sz="2000" b="1" dirty="0">
                <a:latin typeface="Arial" panose="020B0604020202020204" pitchFamily="34" charset="0"/>
              </a:rPr>
              <a:t>a multa estipulada</a:t>
            </a:r>
            <a:r>
              <a:rPr lang="pt-BR" altLang="pt-BR" sz="2000" dirty="0">
                <a:latin typeface="Arial" panose="020B0604020202020204" pitchFamily="34" charset="0"/>
              </a:rPr>
              <a:t>, sua</a:t>
            </a:r>
            <a:r>
              <a:rPr lang="pt-BR" altLang="pt-BR" sz="2000" b="1" dirty="0">
                <a:latin typeface="Arial" panose="020B0604020202020204" pitchFamily="34" charset="0"/>
              </a:rPr>
              <a:t> individualização</a:t>
            </a:r>
            <a:r>
              <a:rPr lang="pt-BR" altLang="pt-BR" sz="2000" dirty="0">
                <a:latin typeface="Arial" panose="020B0604020202020204" pitchFamily="34" charset="0"/>
              </a:rPr>
              <a:t> e sua </a:t>
            </a:r>
            <a:r>
              <a:rPr lang="pt-BR" altLang="pt-BR" sz="2000" b="1" dirty="0">
                <a:latin typeface="Arial" panose="020B0604020202020204" pitchFamily="34" charset="0"/>
              </a:rPr>
              <a:t>dosimetria</a:t>
            </a:r>
            <a:r>
              <a:rPr lang="pt-BR" altLang="pt-BR" sz="2000" dirty="0">
                <a:latin typeface="Arial" panose="020B0604020202020204" pitchFamily="34" charset="0"/>
              </a:rPr>
              <a:t>; (Incluído pelo Decreto nº 10.887, de 2021) IV - </a:t>
            </a:r>
            <a:r>
              <a:rPr lang="pt-BR" altLang="pt-BR" sz="2000" b="1" dirty="0">
                <a:latin typeface="Arial" panose="020B0604020202020204" pitchFamily="34" charset="0"/>
              </a:rPr>
              <a:t>a multa diária</a:t>
            </a:r>
            <a:r>
              <a:rPr lang="pt-BR" altLang="pt-BR" sz="2000" dirty="0">
                <a:latin typeface="Arial" panose="020B0604020202020204" pitchFamily="34" charset="0"/>
              </a:rPr>
              <a:t>, em caso de continuidade da infração; (Incluído pelo Decreto nº 10.887, de 2021) V - </a:t>
            </a:r>
            <a:r>
              <a:rPr lang="pt-BR" altLang="pt-BR" sz="2000" b="1" dirty="0">
                <a:latin typeface="Arial" panose="020B0604020202020204" pitchFamily="34" charset="0"/>
              </a:rPr>
              <a:t>as demais sanções descritas</a:t>
            </a:r>
            <a:r>
              <a:rPr lang="pt-BR" altLang="pt-BR" sz="2000" dirty="0">
                <a:latin typeface="Arial" panose="020B0604020202020204" pitchFamily="34" charset="0"/>
              </a:rPr>
              <a:t> na Lei nº 8.078, de 1990, se for o caso; (Incluído pelo Decreto nº 10.887, de 2021) VI - </a:t>
            </a:r>
            <a:r>
              <a:rPr lang="pt-BR" altLang="pt-BR" sz="2000" b="1" dirty="0">
                <a:latin typeface="Arial" panose="020B0604020202020204" pitchFamily="34" charset="0"/>
              </a:rPr>
              <a:t>a multa em caso de descumprimento das providências estipuladas</a:t>
            </a:r>
            <a:r>
              <a:rPr lang="pt-BR" altLang="pt-BR" sz="2000" dirty="0">
                <a:latin typeface="Arial" panose="020B0604020202020204" pitchFamily="34" charset="0"/>
              </a:rPr>
              <a:t>, se for o caso; e (Incluído pelo Decreto nº 10.887, de 2021) II - o </a:t>
            </a:r>
            <a:r>
              <a:rPr lang="pt-BR" altLang="pt-BR" sz="2000" b="1" dirty="0">
                <a:latin typeface="Arial" panose="020B0604020202020204" pitchFamily="34" charset="0"/>
              </a:rPr>
              <a:t>prazo para pagamento da multa</a:t>
            </a:r>
            <a:r>
              <a:rPr lang="pt-BR" altLang="pt-BR" sz="2000" dirty="0">
                <a:latin typeface="Arial" panose="020B0604020202020204" pitchFamily="34" charset="0"/>
              </a:rPr>
              <a:t> e para cumprimento </a:t>
            </a:r>
            <a:r>
              <a:rPr lang="pt-BR" altLang="pt-BR" sz="2000" b="1" dirty="0">
                <a:latin typeface="Arial" panose="020B0604020202020204" pitchFamily="34" charset="0"/>
              </a:rPr>
              <a:t>das demais obrigações</a:t>
            </a:r>
            <a:r>
              <a:rPr lang="pt-BR" altLang="pt-BR" sz="2000" dirty="0">
                <a:latin typeface="Arial" panose="020B0604020202020204" pitchFamily="34" charset="0"/>
              </a:rPr>
              <a:t> determinadas. (Incluído pelo Decreto nº 10.887, de 2021) § 2º A decisão condenatória poderá consistir em declaração de concordância com pareceres, notas técnicas ou decisões, hipótese em que integrarão o ato decisório. (Redação dada pelo Decreto nº 10.887, de 2021)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ítulo 1"/>
          <p:cNvSpPr>
            <a:spLocks noGrp="1"/>
          </p:cNvSpPr>
          <p:nvPr>
            <p:ph type="title" idx="4294967295" hasCustomPrompt="1"/>
          </p:nvPr>
        </p:nvSpPr>
        <p:spPr>
          <a:xfrm>
            <a:off x="0" y="274638"/>
            <a:ext cx="9074150" cy="1839912"/>
          </a:xfrm>
        </p:spPr>
        <p:txBody>
          <a:bodyPr vert="horz" wrap="square" lIns="91440" tIns="45720" rIns="91440" bIns="45720" anchor="ctr" anchorCtr="0"/>
          <a:lstStyle/>
          <a:p>
            <a:r>
              <a:rPr lang="en-US" altLang="pt-BR" b="1" dirty="0">
                <a:latin typeface="Arial" panose="020B0604020202020204" pitchFamily="34" charset="0"/>
              </a:rPr>
              <a:t>Julgamento do Processo</a:t>
            </a:r>
            <a:r>
              <a:rPr lang="pt-BR" altLang="en-US" b="1" dirty="0">
                <a:latin typeface="Arial" panose="020B0604020202020204" pitchFamily="34" charset="0"/>
              </a:rPr>
              <a:t> Admnistrativo Sancionador</a:t>
            </a:r>
            <a:r>
              <a:rPr lang="en-US" altLang="pt-BR" b="1" dirty="0">
                <a:latin typeface="Arial" panose="020B0604020202020204" pitchFamily="34" charset="0"/>
              </a:rPr>
              <a:t> – PROCON/DOURADOS</a:t>
            </a:r>
            <a:endParaRPr lang="pt-BR" altLang="pt-BR" b="1" dirty="0">
              <a:latin typeface="Arial" panose="020B0604020202020204" pitchFamily="34" charset="0"/>
              <a:ea typeface="Arial" panose="020B0604020202020204" pitchFamily="34" charset="0"/>
            </a:endParaRPr>
          </a:p>
        </p:txBody>
      </p:sp>
      <p:sp>
        <p:nvSpPr>
          <p:cNvPr id="83970" name="Título 1"/>
          <p:cNvSpPr txBox="1"/>
          <p:nvPr/>
        </p:nvSpPr>
        <p:spPr>
          <a:xfrm>
            <a:off x="34925" y="2232025"/>
            <a:ext cx="9074150" cy="4176713"/>
          </a:xfrm>
          <a:prstGeom prst="rect">
            <a:avLst/>
          </a:prstGeom>
          <a:noFill/>
          <a:ln w="9525">
            <a:noFill/>
          </a:ln>
        </p:spPr>
        <p:txBody>
          <a:bodyPr anchor="ctr" anchorCtr="0"/>
          <a:lstStyle/>
          <a:p>
            <a:pPr algn="just" eaLnBrk="0" hangingPunct="0">
              <a:buClrTx/>
              <a:buFontTx/>
            </a:pPr>
            <a:r>
              <a:rPr lang="en-US" altLang="pt-BR" sz="3800" b="1" i="1" dirty="0">
                <a:latin typeface="Arial" panose="020B0604020202020204" pitchFamily="34" charset="0"/>
              </a:rPr>
              <a:t>Embasamento Lega</a:t>
            </a:r>
            <a:r>
              <a:rPr lang="en-US" altLang="pt-BR" sz="3800" b="1" dirty="0">
                <a:latin typeface="Arial" panose="020B0604020202020204" pitchFamily="34" charset="0"/>
              </a:rPr>
              <a:t>l </a:t>
            </a:r>
            <a:r>
              <a:rPr lang="en-US" altLang="pt-BR" sz="3800" dirty="0">
                <a:latin typeface="Arial" panose="020B0604020202020204" pitchFamily="34" charset="0"/>
              </a:rPr>
              <a:t>– Código de Defesa do </a:t>
            </a:r>
            <a:r>
              <a:rPr lang="en-US" altLang="pt-BR" sz="3800" dirty="0" err="1">
                <a:latin typeface="Arial" panose="020B0604020202020204" pitchFamily="34" charset="0"/>
              </a:rPr>
              <a:t>Consumidor</a:t>
            </a:r>
            <a:r>
              <a:rPr lang="en-US" altLang="pt-BR" sz="3800" dirty="0">
                <a:latin typeface="Arial" panose="020B0604020202020204" pitchFamily="34" charset="0"/>
              </a:rPr>
              <a:t> (CDC) e </a:t>
            </a:r>
            <a:r>
              <a:rPr lang="en-US" altLang="pt-BR" sz="3800" dirty="0" err="1">
                <a:latin typeface="Arial" panose="020B0604020202020204" pitchFamily="34" charset="0"/>
              </a:rPr>
              <a:t>demais</a:t>
            </a:r>
            <a:r>
              <a:rPr lang="en-US" altLang="pt-BR" sz="3800" dirty="0">
                <a:latin typeface="Arial" panose="020B0604020202020204" pitchFamily="34" charset="0"/>
              </a:rPr>
              <a:t> </a:t>
            </a:r>
            <a:r>
              <a:rPr lang="en-US" altLang="pt-BR" sz="3800" dirty="0" err="1">
                <a:latin typeface="Arial" panose="020B0604020202020204" pitchFamily="34" charset="0"/>
              </a:rPr>
              <a:t>normas</a:t>
            </a:r>
            <a:r>
              <a:rPr lang="en-US" altLang="pt-BR" sz="3800" dirty="0">
                <a:latin typeface="Arial" panose="020B0604020202020204" pitchFamily="34" charset="0"/>
              </a:rPr>
              <a:t> </a:t>
            </a:r>
            <a:r>
              <a:rPr lang="en-US" altLang="pt-BR" sz="3800" dirty="0" err="1">
                <a:latin typeface="Arial" panose="020B0604020202020204" pitchFamily="34" charset="0"/>
              </a:rPr>
              <a:t>sobre</a:t>
            </a:r>
            <a:r>
              <a:rPr lang="en-US" altLang="pt-BR" sz="3800" dirty="0">
                <a:latin typeface="Arial" panose="020B0604020202020204" pitchFamily="34" charset="0"/>
              </a:rPr>
              <a:t> a relação consumerista: </a:t>
            </a:r>
            <a:r>
              <a:rPr lang="en-US" altLang="pt-BR" sz="3800" dirty="0" err="1">
                <a:latin typeface="Arial" panose="020B0604020202020204" pitchFamily="34" charset="0"/>
              </a:rPr>
              <a:t>Legislação</a:t>
            </a:r>
            <a:r>
              <a:rPr lang="en-US" altLang="pt-BR" sz="3800" dirty="0">
                <a:latin typeface="Arial" panose="020B0604020202020204" pitchFamily="34" charset="0"/>
              </a:rPr>
              <a:t> Federal, </a:t>
            </a:r>
            <a:r>
              <a:rPr lang="en-US" altLang="pt-BR" sz="3800" dirty="0" err="1">
                <a:latin typeface="Arial" panose="020B0604020202020204" pitchFamily="34" charset="0"/>
              </a:rPr>
              <a:t>Estadual</a:t>
            </a:r>
            <a:r>
              <a:rPr lang="en-US" altLang="pt-BR" sz="3800" dirty="0">
                <a:latin typeface="Arial" panose="020B0604020202020204" pitchFamily="34" charset="0"/>
              </a:rPr>
              <a:t> e Municipal </a:t>
            </a:r>
            <a:r>
              <a:rPr lang="en-US" altLang="pt-BR" sz="3800" dirty="0" err="1">
                <a:latin typeface="Arial" panose="020B0604020202020204" pitchFamily="34" charset="0"/>
              </a:rPr>
              <a:t>sobre</a:t>
            </a:r>
            <a:r>
              <a:rPr lang="en-US" altLang="pt-BR" sz="3800" dirty="0">
                <a:latin typeface="Arial" panose="020B0604020202020204" pitchFamily="34" charset="0"/>
              </a:rPr>
              <a:t> </a:t>
            </a:r>
            <a:r>
              <a:rPr lang="en-US" altLang="pt-BR" sz="3800" dirty="0" err="1">
                <a:latin typeface="Arial" panose="020B0604020202020204" pitchFamily="34" charset="0"/>
              </a:rPr>
              <a:t>direito</a:t>
            </a:r>
            <a:r>
              <a:rPr lang="en-US" altLang="pt-BR" sz="3800" dirty="0">
                <a:latin typeface="Arial" panose="020B0604020202020204" pitchFamily="34" charset="0"/>
              </a:rPr>
              <a:t> do </a:t>
            </a:r>
            <a:r>
              <a:rPr lang="en-US" altLang="pt-BR" sz="3800" dirty="0" err="1">
                <a:latin typeface="Arial" panose="020B0604020202020204" pitchFamily="34" charset="0"/>
              </a:rPr>
              <a:t>consumidor</a:t>
            </a:r>
            <a:r>
              <a:rPr lang="en-US" altLang="pt-BR" sz="3800" dirty="0">
                <a:latin typeface="Arial" panose="020B0604020202020204" pitchFamily="34" charset="0"/>
              </a:rPr>
              <a:t>.</a:t>
            </a:r>
            <a:endParaRPr lang="pt-BR" altLang="zh-CN" sz="3800" dirty="0">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ítulo 1"/>
          <p:cNvSpPr>
            <a:spLocks noGrp="1"/>
          </p:cNvSpPr>
          <p:nvPr>
            <p:ph type="title" idx="4294967295" hasCustomPrompt="1"/>
          </p:nvPr>
        </p:nvSpPr>
        <p:spPr>
          <a:xfrm>
            <a:off x="0" y="0"/>
            <a:ext cx="9144000" cy="6813550"/>
          </a:xfrm>
        </p:spPr>
        <p:txBody>
          <a:bodyPr vert="horz" wrap="square" lIns="91440" tIns="45720" rIns="91440" bIns="45720" anchor="ctr" anchorCtr="0"/>
          <a:lstStyle/>
          <a:p>
            <a:pPr algn="just"/>
            <a:r>
              <a:rPr lang="pt-BR" altLang="pt-BR" sz="2000" dirty="0">
                <a:latin typeface="Arial" panose="020B0604020202020204" pitchFamily="34" charset="0"/>
              </a:rPr>
              <a:t>(</a:t>
            </a:r>
            <a:r>
              <a:rPr lang="pt-BR" altLang="pt-BR" sz="2000" b="1" dirty="0">
                <a:latin typeface="Arial" panose="020B0604020202020204" pitchFamily="34" charset="0"/>
              </a:rPr>
              <a:t>Dec. Mun. 313/2021</a:t>
            </a:r>
            <a:r>
              <a:rPr lang="pt-BR" altLang="pt-BR" sz="2000" dirty="0">
                <a:latin typeface="Arial" panose="020B0604020202020204" pitchFamily="34" charset="0"/>
              </a:rPr>
              <a:t>) Art. 61. Os Processos Administrativos serão submetidos à análise jurídica, quando encaminhados para essa finalidade ou houver necessidade dessa intervenção, cabendo ao setor jurídico a emissão de parecer, indicando o processo, o relatório, a fundamentação e a parte conclusiva. § 1º Caberá a Assessoria Jurídica do Procon a análise e elaboração de parecer técnico nos processos administrativos, nas formas previstas nos artigos 1º a 5º deste Decreto. § 2º Os pareceres técnicos conterão a indicação do processo, o relatório sumário, a fundamentação, a dosimetria da pena (na hipótese de aplicação de multa) e a parte dispositiva (conclusão). § 3º O titular do PROCON, por ocasião da decisão administrativa, não está vinculado à análise jurídica ou ao parecer da Assessoria Jurídica, devendo fundamentar sua decisão com base na defesa e nas provas produzidas pelas partes. § 4º Caso o titular do PROCON acolha os fundamentos da análise jurídica ou do parecer da Assessoria Jurídica, fica dispensado o relatório, devendo somente discriminar a sanção administrativa, com seu respectivo enquadramento legal.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ítulo 1"/>
          <p:cNvSpPr>
            <a:spLocks noGrp="1"/>
          </p:cNvSpPr>
          <p:nvPr>
            <p:ph type="title" idx="4294967295" hasCustomPrompt="1"/>
          </p:nvPr>
        </p:nvSpPr>
        <p:spPr>
          <a:xfrm>
            <a:off x="0" y="0"/>
            <a:ext cx="9144000" cy="6858000"/>
          </a:xfrm>
        </p:spPr>
        <p:txBody>
          <a:bodyPr vert="horz" wrap="square" lIns="91440" tIns="45720" rIns="91440" bIns="45720" anchor="ctr" anchorCtr="0"/>
          <a:lstStyle/>
          <a:p>
            <a:pPr algn="just"/>
            <a:r>
              <a:rPr lang="en-US" altLang="pt-BR" sz="4000" dirty="0">
                <a:latin typeface="Arial" panose="020B0604020202020204" pitchFamily="34" charset="0"/>
              </a:rPr>
              <a:t/>
            </a:r>
            <a:br>
              <a:rPr lang="en-US" altLang="pt-BR" sz="4000" dirty="0">
                <a:latin typeface="Arial" panose="020B0604020202020204" pitchFamily="34" charset="0"/>
              </a:rPr>
            </a:br>
            <a:r>
              <a:rPr lang="en-US" altLang="pt-BR" sz="4000" dirty="0">
                <a:latin typeface="Arial" panose="020B0604020202020204" pitchFamily="34" charset="0"/>
              </a:rPr>
              <a:t>Análise dos fatos e sua subsunção </a:t>
            </a:r>
            <a:r>
              <a:rPr lang="en-US" altLang="pt-BR" sz="4000" dirty="0">
                <a:latin typeface="Arial" panose="020B0604020202020204" pitchFamily="34" charset="0"/>
                <a:ea typeface="Arial" panose="020B0604020202020204" pitchFamily="34" charset="0"/>
              </a:rPr>
              <a:t>à</a:t>
            </a:r>
            <a:r>
              <a:rPr lang="en-US" altLang="pt-BR" sz="4000" dirty="0">
                <a:latin typeface="Arial" panose="020B0604020202020204" pitchFamily="34" charset="0"/>
              </a:rPr>
              <a:t>s infrações consumeristas tipificadas  no CDC, no Decreto Federal, no Decreto Municipal (ou Estadual) e nas demais leis sobre relações de consumo, com apoio na jurisprudência e na doutrina sobre o assunto.</a:t>
            </a:r>
            <a:endParaRPr lang="pt-BR" altLang="pt-BR" sz="4000" dirty="0">
              <a:latin typeface="Arial" panose="020B0604020202020204" pitchFamily="34" charset="0"/>
              <a:ea typeface="Arial" panose="020B0604020202020204" pitchFamily="34" charset="0"/>
            </a:endParaRPr>
          </a:p>
        </p:txBody>
      </p:sp>
      <p:sp>
        <p:nvSpPr>
          <p:cNvPr id="86018" name="Retângulo 1"/>
          <p:cNvSpPr/>
          <p:nvPr/>
        </p:nvSpPr>
        <p:spPr>
          <a:xfrm>
            <a:off x="0" y="0"/>
            <a:ext cx="9036050" cy="1323975"/>
          </a:xfrm>
          <a:prstGeom prst="rect">
            <a:avLst/>
          </a:prstGeom>
          <a:noFill/>
          <a:ln w="9525">
            <a:noFill/>
          </a:ln>
        </p:spPr>
        <p:txBody>
          <a:bodyPr anchor="t" anchorCtr="0">
            <a:spAutoFit/>
          </a:bodyPr>
          <a:lstStyle/>
          <a:p>
            <a:pPr algn="just">
              <a:buFontTx/>
            </a:pPr>
            <a:r>
              <a:rPr lang="en-US" altLang="pt-BR" sz="4000" b="1" dirty="0">
                <a:latin typeface="Arial" panose="020B0604020202020204" pitchFamily="34" charset="0"/>
              </a:rPr>
              <a:t>Fundamentação Jurídica para a aplicação da sanção administrativa</a:t>
            </a:r>
            <a:endParaRPr lang="pt-BR" altLang="pt-BR" sz="4000" b="1" dirty="0">
              <a:latin typeface="Arial" panose="020B0604020202020204" pitchFamily="34" charset="0"/>
              <a:ea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ítulo 3"/>
          <p:cNvSpPr>
            <a:spLocks noGrp="1"/>
          </p:cNvSpPr>
          <p:nvPr>
            <p:ph type="title" idx="4294967295" hasCustomPrompt="1"/>
          </p:nvPr>
        </p:nvSpPr>
        <p:spPr>
          <a:xfrm>
            <a:off x="34925" y="274638"/>
            <a:ext cx="9109075" cy="6467475"/>
          </a:xfrm>
        </p:spPr>
        <p:txBody>
          <a:bodyPr vert="horz" wrap="square" lIns="91440" tIns="45720" rIns="91440" bIns="45720" anchor="ctr" anchorCtr="0"/>
          <a:lstStyle/>
          <a:p>
            <a:pPr algn="just"/>
            <a:r>
              <a:rPr lang="pt-BR" altLang="pt-BR" sz="2400" dirty="0">
                <a:latin typeface="Arial" panose="020B0604020202020204" pitchFamily="34" charset="0"/>
              </a:rPr>
              <a:t>“EMENTA – APELAÇÃO CÍVEL – AÇÃO DECLARATÓRIA DE INEXIGIBILIDADE DE MULTA – APLICAÇÃO DE MULTA ADMINISTRATIVA PELO PROCON POR INFRAÇÃO ÀS NORMAS DO CÓDIGO DE DEFESA DO CONSUMIDOR – AUSÊNCIA DE TIPICIDADE DA INFRAÇÃO – AUSÊNCIA DE CRITÉRIOS OBJETIVOS PARA DEFINIÇÃO DO VALOR DA MULTA - MULTA DESCABIDA – NECESSIDADE DE OBEDIÊNCIA AO PRINCÍPIO DA LEGALIDADE – RECURSO IMPROVIDO. </a:t>
            </a:r>
            <a:r>
              <a:rPr lang="pt-BR" altLang="pt-BR" sz="2400" b="1" dirty="0">
                <a:latin typeface="Arial" panose="020B0604020202020204" pitchFamily="34" charset="0"/>
              </a:rPr>
              <a:t>É inadmissível a imposição de multa administrativa pelo PROCON por conduta que não está prevista como infração na lei consumerista, haja vista a necessidade de obediência ao princípio da legalidade</a:t>
            </a:r>
            <a:r>
              <a:rPr lang="pt-BR" altLang="pt-BR" sz="2400" dirty="0">
                <a:latin typeface="Arial" panose="020B0604020202020204" pitchFamily="34" charset="0"/>
              </a:rPr>
              <a:t>. O valor a ser aplicado a título de multa deve ser definido segundo critérios objetivos definidos na própria lei.” [TJ/MS, Apelação Cível - Ordinário nº 2011.030483-0/0000-00 – Naviraí, 1ª Câmara Cível, relator Des. João Maria Lós, j. 02/05/2012]. (grifos nossos).</a:t>
            </a:r>
            <a:endParaRPr lang="pt-BR" altLang="pt-B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ítulo 1"/>
          <p:cNvSpPr>
            <a:spLocks noGrp="1"/>
          </p:cNvSpPr>
          <p:nvPr>
            <p:ph type="title" idx="4294967295" hasCustomPrompt="1"/>
          </p:nvPr>
        </p:nvSpPr>
        <p:spPr>
          <a:xfrm>
            <a:off x="0" y="274638"/>
            <a:ext cx="8229600" cy="1143000"/>
          </a:xfrm>
        </p:spPr>
        <p:txBody>
          <a:bodyPr anchor="ctr" anchorCtr="0"/>
          <a:lstStyle/>
          <a:p>
            <a:r>
              <a:rPr lang="pt-BR" altLang="en-US"/>
              <a:t>Fase preparatória</a:t>
            </a:r>
          </a:p>
        </p:txBody>
      </p:sp>
      <p:pic>
        <p:nvPicPr>
          <p:cNvPr id="47106" name="Espaço Reservado para Conteúdo 3"/>
          <p:cNvPicPr>
            <a:picLocks noGrp="1" noChangeAspect="1"/>
          </p:cNvPicPr>
          <p:nvPr>
            <p:ph idx="4294967295" hasCustomPrompt="1"/>
          </p:nvPr>
        </p:nvPicPr>
        <p:blipFill>
          <a:blip r:embed="rId2"/>
          <a:stretch>
            <a:fillRect/>
          </a:stretch>
        </p:blipFill>
        <p:spPr>
          <a:xfrm>
            <a:off x="0" y="1600200"/>
            <a:ext cx="7977188" cy="4525963"/>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ítulo 3"/>
          <p:cNvSpPr>
            <a:spLocks noGrp="1"/>
          </p:cNvSpPr>
          <p:nvPr>
            <p:ph type="title" idx="4294967295" hasCustomPrompt="1"/>
          </p:nvPr>
        </p:nvSpPr>
        <p:spPr>
          <a:xfrm>
            <a:off x="34925" y="274638"/>
            <a:ext cx="9109075" cy="6467475"/>
          </a:xfrm>
        </p:spPr>
        <p:txBody>
          <a:bodyPr vert="horz" wrap="square" lIns="91440" tIns="45720" rIns="91440" bIns="45720" anchor="ctr" anchorCtr="0"/>
          <a:lstStyle/>
          <a:p>
            <a:pPr algn="just"/>
            <a:r>
              <a:rPr lang="pt-BR" altLang="pt-BR" sz="2400" dirty="0">
                <a:latin typeface="Arial" panose="020B0604020202020204" pitchFamily="34" charset="0"/>
              </a:rPr>
              <a:t>“EMENTA – APELAÇÃO CÍVEL – AÇÃO DE ANULAÇÃO DE ATO JURÍDICO – ATO ADMINISTRATIVO – PROCON</a:t>
            </a:r>
            <a:r>
              <a:rPr lang="pt-BR" altLang="pt-BR" sz="2400" b="1" dirty="0">
                <a:latin typeface="Arial" panose="020B0604020202020204" pitchFamily="34" charset="0"/>
              </a:rPr>
              <a:t> </a:t>
            </a:r>
            <a:r>
              <a:rPr lang="pt-BR" altLang="pt-BR" sz="2400" dirty="0">
                <a:latin typeface="Arial" panose="020B0604020202020204" pitchFamily="34" charset="0"/>
              </a:rPr>
              <a:t>– IMPOSIÇÃO DE MULTA A FORNECEDOR – ATO SEM MOTIVAÇÃO E INCONGRUENTE – DESVINCULAÇÃO AOS MOTIVOS DETERMINANTES – ANÁLISE PELO JUDICIÁRIO – POSSIBILIDADE – RECURSO PROVIDO. </a:t>
            </a:r>
            <a:r>
              <a:rPr lang="pt-BR" altLang="pt-BR" sz="2400" b="1" dirty="0">
                <a:latin typeface="Arial" panose="020B0604020202020204" pitchFamily="34" charset="0"/>
              </a:rPr>
              <a:t>Consoante a teoria dos motivos determinantes, o administrador vincula-se aos motivos elencados para a prática do ato administrativo. Nesse contexto, há vício de legalidade não apenas quando inexistentes ou inverídicos os motivos suscitados pela administração, mas também quando verificada a falta de congruência entre as razões explicitadas no ato e o resultado nele contido</a:t>
            </a:r>
            <a:r>
              <a:rPr lang="pt-BR" altLang="pt-BR" sz="2400" dirty="0">
                <a:latin typeface="Arial" panose="020B0604020202020204" pitchFamily="34" charset="0"/>
              </a:rPr>
              <a:t>.” [TJ/MS, Apelação Cível - Ordinário - n. 2012.013471-7/0000-00 - Campo Grande, 3ª Turma, relator Des. Marco André Nogueira Hanson, j. 29/05/12]. (grifos nossos).</a:t>
            </a:r>
            <a:endParaRPr lang="pt-BR" altLang="pt-BR" sz="2400" dirty="0">
              <a:latin typeface="Arial" panose="020B0604020202020204" pitchFamily="34" charset="0"/>
              <a:ea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ítulo 3"/>
          <p:cNvSpPr>
            <a:spLocks noGrp="1"/>
          </p:cNvSpPr>
          <p:nvPr>
            <p:ph type="title" idx="4294967295" hasCustomPrompt="1"/>
          </p:nvPr>
        </p:nvSpPr>
        <p:spPr>
          <a:xfrm>
            <a:off x="34925" y="274638"/>
            <a:ext cx="9109075" cy="6467475"/>
          </a:xfrm>
        </p:spPr>
        <p:txBody>
          <a:bodyPr vert="horz" wrap="square" lIns="91440" tIns="45720" rIns="91440" bIns="45720" anchor="ctr" anchorCtr="0"/>
          <a:lstStyle/>
          <a:p>
            <a:pPr algn="just"/>
            <a:r>
              <a:rPr lang="pt-BR" altLang="pt-BR" sz="2300" dirty="0">
                <a:latin typeface="Arial" panose="020B0604020202020204" pitchFamily="34" charset="0"/>
              </a:rPr>
              <a:t>“EMENTA – APELAÇÃO CÍVEL – AÇÃO ANULATÓRIA DE ATO ADMINISTRATIVO – MULTA APLICADA PELO PROCON – ESCLARECIMENTOS PRESTADOS PELA EMPRESA DE TELEFONIA – ACEITAÇÃO PELA CONSUMIDORA – PROCESSO ENCERRADO – MOTIVAÇÃO INEXISTENTE – MULTA AFASTADA – RECURSO PROVIDO. </a:t>
            </a:r>
            <a:r>
              <a:rPr lang="pt-BR" altLang="pt-BR" sz="2300" b="1" dirty="0">
                <a:latin typeface="Arial" panose="020B0604020202020204" pitchFamily="34" charset="0"/>
              </a:rPr>
              <a:t>Se a consumidora, em audiência realizada no Procon, aceitou os esclarecimentos prestados pela fornecedora quanto </a:t>
            </a:r>
            <a:r>
              <a:rPr lang="pt-BR" altLang="pt-BR" sz="2300" b="1" dirty="0">
                <a:latin typeface="Arial" panose="020B0604020202020204" pitchFamily="34" charset="0"/>
                <a:ea typeface="Arial" panose="020B0604020202020204" pitchFamily="34" charset="0"/>
              </a:rPr>
              <a:t>à</a:t>
            </a:r>
            <a:r>
              <a:rPr lang="pt-BR" altLang="pt-BR" sz="2300" b="1" dirty="0">
                <a:latin typeface="Arial" panose="020B0604020202020204" pitchFamily="34" charset="0"/>
              </a:rPr>
              <a:t> reclamação relativa </a:t>
            </a:r>
            <a:r>
              <a:rPr lang="pt-BR" altLang="pt-BR" sz="2300" b="1" dirty="0">
                <a:latin typeface="Arial" panose="020B0604020202020204" pitchFamily="34" charset="0"/>
                <a:ea typeface="Arial" panose="020B0604020202020204" pitchFamily="34" charset="0"/>
              </a:rPr>
              <a:t>à</a:t>
            </a:r>
            <a:r>
              <a:rPr lang="pt-BR" altLang="pt-BR" sz="2300" b="1" dirty="0">
                <a:latin typeface="Arial" panose="020B0604020202020204" pitchFamily="34" charset="0"/>
              </a:rPr>
              <a:t> cobrança de ligações telefônicas, comprometendo-se a entrar em contato via telefone para quitação dos débitos pendentes, tendo o processo se encerrado, não se justifica a aplicação de penalidade de multa </a:t>
            </a:r>
            <a:r>
              <a:rPr lang="pt-BR" altLang="pt-BR" sz="2300" b="1" dirty="0">
                <a:latin typeface="Arial" panose="020B0604020202020204" pitchFamily="34" charset="0"/>
                <a:ea typeface="Arial" panose="020B0604020202020204" pitchFamily="34" charset="0"/>
              </a:rPr>
              <a:t>à</a:t>
            </a:r>
            <a:r>
              <a:rPr lang="pt-BR" altLang="pt-BR" sz="2300" b="1" dirty="0">
                <a:latin typeface="Arial" panose="020B0604020202020204" pitchFamily="34" charset="0"/>
              </a:rPr>
              <a:t> fornecedora, pelo motivo de descumprimento das normas consumeristas</a:t>
            </a:r>
            <a:r>
              <a:rPr lang="pt-BR" altLang="pt-BR" sz="2300" dirty="0">
                <a:latin typeface="Arial" panose="020B0604020202020204" pitchFamily="34" charset="0"/>
              </a:rPr>
              <a:t>, o qual é regido pela observância </a:t>
            </a:r>
            <a:r>
              <a:rPr lang="pt-BR" altLang="pt-BR" sz="2300" dirty="0">
                <a:latin typeface="Arial" panose="020B0604020202020204" pitchFamily="34" charset="0"/>
                <a:ea typeface="Arial" panose="020B0604020202020204" pitchFamily="34" charset="0"/>
              </a:rPr>
              <a:t>à</a:t>
            </a:r>
            <a:r>
              <a:rPr lang="pt-BR" altLang="pt-BR" sz="2300" dirty="0">
                <a:latin typeface="Arial" panose="020B0604020202020204" pitchFamily="34" charset="0"/>
              </a:rPr>
              <a:t> estrita legalidade, pois inexiste in casu elementos a justificar a imposição da multa, devendo, pois, tornar sem efeito sua aplicação. [TJ, Apelação Cível - Ordinário - N. 2012.009722-0/0000-00 - Campo Grande, 5ª Câmara Cível, relator Des. Sideni Soncini Pimentel, j. 19/04/12]. (grifos nossos).</a:t>
            </a:r>
            <a:endParaRPr lang="pt-BR" altLang="pt-BR" sz="2300" dirty="0">
              <a:latin typeface="Arial" panose="020B0604020202020204" pitchFamily="34" charset="0"/>
              <a:ea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ítulo 3"/>
          <p:cNvSpPr>
            <a:spLocks noGrp="1"/>
          </p:cNvSpPr>
          <p:nvPr>
            <p:ph type="title" idx="4294967295" hasCustomPrompt="1"/>
          </p:nvPr>
        </p:nvSpPr>
        <p:spPr>
          <a:xfrm>
            <a:off x="34925" y="274638"/>
            <a:ext cx="9109075" cy="6467475"/>
          </a:xfrm>
        </p:spPr>
        <p:txBody>
          <a:bodyPr vert="horz" wrap="square" lIns="91440" tIns="45720" rIns="91440" bIns="45720" anchor="ctr" anchorCtr="0"/>
          <a:lstStyle/>
          <a:p>
            <a:pPr algn="just"/>
            <a:r>
              <a:rPr lang="pt-BR" altLang="pt-BR" sz="1900" dirty="0">
                <a:latin typeface="Arial" panose="020B0604020202020204" pitchFamily="34" charset="0"/>
              </a:rPr>
              <a:t>“EMENTA – APELAÇÃO CÍVEL - AÇÃO ANULATÓRIA DE ATO ADMINISTRATIVO COM PEDIDO DE TUTELA ANTECIPADA - MULTA APLICADA PELO PROCON</a:t>
            </a:r>
            <a:r>
              <a:rPr lang="pt-BR" altLang="pt-BR" sz="1900" b="1" dirty="0">
                <a:latin typeface="Arial" panose="020B0604020202020204" pitchFamily="34" charset="0"/>
              </a:rPr>
              <a:t> </a:t>
            </a:r>
            <a:r>
              <a:rPr lang="pt-BR" altLang="pt-BR" sz="1900" dirty="0">
                <a:latin typeface="Arial" panose="020B0604020202020204" pitchFamily="34" charset="0"/>
              </a:rPr>
              <a:t>À EMPRESA DE TELEFONIA – ATO ADMINISTRATIVO DESPIDO DE FUNDAMENTAÇÃO - </a:t>
            </a:r>
            <a:r>
              <a:rPr lang="pt-BR" altLang="pt-BR" sz="1900" b="1" dirty="0">
                <a:latin typeface="Arial" panose="020B0604020202020204" pitchFamily="34" charset="0"/>
              </a:rPr>
              <a:t>MERA MENÇÃO À DISPOSITIVOS DO CÓDIGO DE DEFESA DO CONSUMIDOR, SEM APONTAR FATO CONCRETO QUE PUDESSE LEGITIMAR A APLICAÇÃO DA MULTA</a:t>
            </a:r>
            <a:r>
              <a:rPr lang="pt-BR" altLang="pt-BR" sz="1900" dirty="0">
                <a:latin typeface="Arial" panose="020B0604020202020204" pitchFamily="34" charset="0"/>
              </a:rPr>
              <a:t> – EMPRESA PRESTOU AS INFORMAÇÕES SOLICITADAS – DESCONTENTAMENTO DO CONSUMIDOR QUE NÃO ENSEJA A APLICAÇÃO DE MULTA - SENTENÇA REFORMADA – RECURSO PROVIDO. 1. Tendo a empresa de telefonia, em audiência de conciliação realizada no processo administrativo junto ao Procon, prestado as informações solicitadas, dando conta de que o setor responsável não constatou nenhuma irregularidade que pudesse gerar a cobrança indevida, mostra-se ilegal e desprovida de fundamento jurídico a multa aplicada com base no descontentamento do consumidor acerca das informações. 2. </a:t>
            </a:r>
            <a:r>
              <a:rPr lang="pt-BR" altLang="pt-BR" sz="1900" b="1" dirty="0">
                <a:latin typeface="Arial" panose="020B0604020202020204" pitchFamily="34" charset="0"/>
              </a:rPr>
              <a:t>O simples descontentamento do consumidor em relação </a:t>
            </a:r>
            <a:r>
              <a:rPr lang="pt-BR" altLang="pt-BR" sz="1900" b="1" dirty="0">
                <a:latin typeface="Arial" panose="020B0604020202020204" pitchFamily="34" charset="0"/>
                <a:ea typeface="Arial" panose="020B0604020202020204" pitchFamily="34" charset="0"/>
              </a:rPr>
              <a:t>à</a:t>
            </a:r>
            <a:r>
              <a:rPr lang="pt-BR" altLang="pt-BR" sz="1900" b="1" dirty="0">
                <a:latin typeface="Arial" panose="020B0604020202020204" pitchFamily="34" charset="0"/>
              </a:rPr>
              <a:t>s informações prestadas não se consubstanciam em infração ao Código de Defesa do Consumidor</a:t>
            </a:r>
            <a:r>
              <a:rPr lang="pt-BR" altLang="pt-BR" sz="1900" dirty="0">
                <a:latin typeface="Arial" panose="020B0604020202020204" pitchFamily="34" charset="0"/>
              </a:rPr>
              <a:t>. 3. Inegável que o consumidor é titular do direito </a:t>
            </a:r>
            <a:r>
              <a:rPr lang="pt-BR" altLang="pt-BR" sz="1900" dirty="0">
                <a:latin typeface="Arial" panose="020B0604020202020204" pitchFamily="34" charset="0"/>
                <a:ea typeface="Arial" panose="020B0604020202020204" pitchFamily="34" charset="0"/>
              </a:rPr>
              <a:t>à</a:t>
            </a:r>
            <a:r>
              <a:rPr lang="pt-BR" altLang="pt-BR" sz="1900" dirty="0">
                <a:latin typeface="Arial" panose="020B0604020202020204" pitchFamily="34" charset="0"/>
              </a:rPr>
              <a:t> informação, todavia, na decisão administrativa não consta em que consistiu a falha da prestadora do serviço.” [TJMS, Apelação Cível - Ordinário - N. 2012.006394-4/0000-00 - Campo Grande, 3ª Câmara Cível, relator Des. Fernando Mauro Moreira Marinho, j. 17/04/12]. (grifos nossos).</a:t>
            </a:r>
            <a:endParaRPr lang="pt-BR" altLang="pt-BR" sz="1900" dirty="0">
              <a:latin typeface="Arial" panose="020B0604020202020204" pitchFamily="34" charset="0"/>
              <a:ea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ítulo 1"/>
          <p:cNvSpPr>
            <a:spLocks noGrp="1"/>
          </p:cNvSpPr>
          <p:nvPr>
            <p:ph type="title" idx="4294967295" hasCustomPrompt="1"/>
          </p:nvPr>
        </p:nvSpPr>
        <p:spPr>
          <a:xfrm>
            <a:off x="0" y="0"/>
            <a:ext cx="9144000" cy="6858000"/>
          </a:xfrm>
        </p:spPr>
        <p:txBody>
          <a:bodyPr vert="horz" wrap="square" lIns="91440" tIns="45720" rIns="91440" bIns="45720" anchor="ctr" anchorCtr="0"/>
          <a:lstStyle/>
          <a:p>
            <a:pPr algn="just"/>
            <a:r>
              <a:rPr lang="pt-BR" altLang="pt-BR" sz="2200" dirty="0">
                <a:latin typeface="Arial" panose="020B0604020202020204" pitchFamily="34" charset="0"/>
              </a:rPr>
              <a:t>“EMENTA – APELAÇÃO CÍVEL – AÇÃO ANULATÓRIA DE ATO ADMINISTRATIVO COM PEDIDO DE TUTELA ANTECIPADA – APLICAÇÃO DE MULTA ADMINISTRATIVA PELO PROCON POR INFRAÇÃO ÀS NORMAS DO CÓDIGO DE DEFESA DO CONSUMIDOR – </a:t>
            </a:r>
            <a:r>
              <a:rPr lang="pt-BR" altLang="pt-BR" sz="2200" b="1" dirty="0">
                <a:latin typeface="Arial" panose="020B0604020202020204" pitchFamily="34" charset="0"/>
              </a:rPr>
              <a:t>TIPICIDADE DA INFRAÇÃO – CRITÉRIOS OBJETIVOS PARA DEFINIÇÃO DO VALOR DA MULTA ATENDIDOS</a:t>
            </a:r>
            <a:r>
              <a:rPr lang="pt-BR" altLang="pt-BR" sz="2200" dirty="0">
                <a:latin typeface="Arial" panose="020B0604020202020204" pitchFamily="34" charset="0"/>
              </a:rPr>
              <a:t> – MULTA DEVIDA – RECURSO IMPROVIDO. Não há como falar em simples discordância do consumidor, tendo em vista que é nítida a falta de clareza nas explicações da empresa quanto </a:t>
            </a:r>
            <a:r>
              <a:rPr lang="pt-BR" altLang="pt-BR" sz="2200" dirty="0">
                <a:latin typeface="Arial" panose="020B0604020202020204" pitchFamily="34" charset="0"/>
                <a:ea typeface="Arial" panose="020B0604020202020204" pitchFamily="34" charset="0"/>
              </a:rPr>
              <a:t>à</a:t>
            </a:r>
            <a:r>
              <a:rPr lang="pt-BR" altLang="pt-BR" sz="2200" dirty="0">
                <a:latin typeface="Arial" panose="020B0604020202020204" pitchFamily="34" charset="0"/>
              </a:rPr>
              <a:t> cobrança excedente na conta telefônica, inclusive admitindo a reincidência na cobrança de tais valores. </a:t>
            </a:r>
            <a:r>
              <a:rPr lang="pt-BR" altLang="pt-BR" sz="2200" b="1" dirty="0">
                <a:latin typeface="Arial" panose="020B0604020202020204" pitchFamily="34" charset="0"/>
              </a:rPr>
              <a:t>O valor a ser aplicado a título de multa deve ser definido segundo critérios objetivos definidos na própria lei</a:t>
            </a:r>
            <a:r>
              <a:rPr lang="pt-BR" altLang="pt-BR" sz="2200" dirty="0">
                <a:latin typeface="Arial" panose="020B0604020202020204" pitchFamily="34" charset="0"/>
              </a:rPr>
              <a:t>.” [TJ/MS, Apelação Cível - Ordinário - n. 2012.009862-4/0000-00 - Campo Grande, 1ª Câmara Cível, relator Des. João Maria Lós, j. 23/05/12]. (grifos nossos).</a:t>
            </a:r>
            <a:endParaRPr lang="pt-BR" altLang="pt-BR" sz="2200" dirty="0">
              <a:latin typeface="Arial" panose="020B0604020202020204" pitchFamily="34" charset="0"/>
              <a:ea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ítulo 3"/>
          <p:cNvSpPr>
            <a:spLocks noGrp="1"/>
          </p:cNvSpPr>
          <p:nvPr>
            <p:ph type="title" idx="4294967295" hasCustomPrompt="1"/>
          </p:nvPr>
        </p:nvSpPr>
        <p:spPr>
          <a:xfrm>
            <a:off x="34925" y="274638"/>
            <a:ext cx="9109075" cy="6467475"/>
          </a:xfrm>
        </p:spPr>
        <p:txBody>
          <a:bodyPr vert="horz" wrap="square" lIns="91440" tIns="45720" rIns="91440" bIns="45720" anchor="ctr" anchorCtr="0"/>
          <a:lstStyle/>
          <a:p>
            <a:pPr algn="just"/>
            <a:r>
              <a:rPr lang="pt-BR" altLang="pt-BR" sz="1900" dirty="0">
                <a:latin typeface="Arial" panose="020B0604020202020204" pitchFamily="34" charset="0"/>
              </a:rPr>
              <a:t>“EMENTA – APELAÇÃO CÍVEL – AÇÃO ANULATÓRIA DE ATO ADMINISTRATIVO COM PEDIDO DE TUTELA ANTECIPADA – PROCESSO ADMINISTRATIVO INSTAURADO PELO PROCON, COM MULTA APLICADA À EMPRESA DE TELEFONIA – RECURSO INTERPOSTO PELO ESTADO DE MATO GROSSO DO SUL – PRELIMINAR DE CERCEAMENTO DE DEFESA REJEITADA – MÉRITO – ATO ADMINISTRATIVO DESPIDO DE FUNDAMENTAÇÃO – MERA MENÇÃO A DISPOSITIVOS DO CÓDIGO DE DEFESA DO CONSUMIDOR, SEM</a:t>
            </a:r>
            <a:br>
              <a:rPr lang="pt-BR" altLang="pt-BR" sz="1900" dirty="0">
                <a:latin typeface="Arial" panose="020B0604020202020204" pitchFamily="34" charset="0"/>
              </a:rPr>
            </a:br>
            <a:r>
              <a:rPr lang="pt-BR" altLang="pt-BR" sz="1900" dirty="0">
                <a:latin typeface="Arial" panose="020B0604020202020204" pitchFamily="34" charset="0"/>
              </a:rPr>
              <a:t>APONTAR FATO CONCRETO QUE PUDESSE LEGITIMAR A APLICAÇÃO DA MULTA – SENTENÇA MANTIDA – RECURSO IMPROVIDO. Não se há falar em cerceamento de defesa se a prova documental juntada pela autora é suficiente para dirimir a controvérsia relacionada </a:t>
            </a:r>
            <a:r>
              <a:rPr lang="pt-BR" altLang="pt-BR" sz="1900" dirty="0">
                <a:latin typeface="Arial" panose="020B0604020202020204" pitchFamily="34" charset="0"/>
                <a:ea typeface="Arial" panose="020B0604020202020204" pitchFamily="34" charset="0"/>
              </a:rPr>
              <a:t>à</a:t>
            </a:r>
            <a:r>
              <a:rPr lang="pt-BR" altLang="pt-BR" sz="1900" dirty="0">
                <a:latin typeface="Arial" panose="020B0604020202020204" pitchFamily="34" charset="0"/>
              </a:rPr>
              <a:t> nulidade de decisão proferia em processo administrativo. </a:t>
            </a:r>
            <a:r>
              <a:rPr lang="pt-BR" altLang="pt-BR" sz="1900" b="1" dirty="0">
                <a:latin typeface="Arial" panose="020B0604020202020204" pitchFamily="34" charset="0"/>
              </a:rPr>
              <a:t>É desmotivado e, portanto, nulo, o ato administrativo que apenas diz que a multa aplicada pelo Procon seria legítima em razão de o consumidor ter ficado descontente com as informações prestadas pela empresa de telefonia, hipótese que, por si só, não se enquadra em infração ao código do consumidor</a:t>
            </a:r>
            <a:r>
              <a:rPr lang="pt-BR" altLang="pt-BR" sz="1900" dirty="0">
                <a:latin typeface="Arial" panose="020B0604020202020204" pitchFamily="34" charset="0"/>
              </a:rPr>
              <a:t>.” [TJMS, Embargos de Declaração em Apelação Cível - Ordinário - N. 2012.003704-2/0001-00 - Campo Grande, 5ª Câmara Cível, relator Des. Des. Luiz Tadeu Barbosa Silva, j. 29/03/12]. (grifos nossos).</a:t>
            </a:r>
            <a:endParaRPr lang="pt-BR" altLang="pt-BR" sz="1900" dirty="0">
              <a:latin typeface="Arial" panose="020B0604020202020204" pitchFamily="34" charset="0"/>
              <a:ea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ítulo 3"/>
          <p:cNvSpPr>
            <a:spLocks noGrp="1"/>
          </p:cNvSpPr>
          <p:nvPr>
            <p:ph type="title" idx="4294967295" hasCustomPrompt="1"/>
          </p:nvPr>
        </p:nvSpPr>
        <p:spPr>
          <a:xfrm>
            <a:off x="0" y="260350"/>
            <a:ext cx="9109075" cy="6467475"/>
          </a:xfrm>
        </p:spPr>
        <p:txBody>
          <a:bodyPr vert="horz" wrap="square" lIns="91440" tIns="45720" rIns="91440" bIns="45720" anchor="ctr" anchorCtr="0"/>
          <a:lstStyle/>
          <a:p>
            <a:pPr algn="just"/>
            <a:r>
              <a:rPr lang="pt-BR" altLang="pt-BR" sz="2500" dirty="0">
                <a:latin typeface="Arial" panose="020B0604020202020204" pitchFamily="34" charset="0"/>
              </a:rPr>
              <a:t>“EMENTA – APELAÇÃO CÍVEL – EMBARGOS À EXECUÇÃO FISCAL – FUNDAMENTO PARA REJEIÇÃO DA PRETENSÃO – NÃO ATACADO – OFENSA AO PRINCÍPIO DA DIALETICIDADE ARGUIDA DE OFÍCIO – RECURSO NÃO CONHECIDO. </a:t>
            </a:r>
            <a:r>
              <a:rPr lang="pt-BR" altLang="pt-BR" sz="2500" b="1" dirty="0">
                <a:latin typeface="Arial" panose="020B0604020202020204" pitchFamily="34" charset="0"/>
              </a:rPr>
              <a:t>Verificando-se que a sentença recorrida deixou claro que a multa aplicada pelo Procon, a qual foi posteriormente convertida em CDA, tinha por fundamento o fato do apelante não ter comparecido a audiência de conciliação, deixando de prestar as informações para as quais foi devidamente notificado</a:t>
            </a:r>
            <a:r>
              <a:rPr lang="pt-BR" altLang="pt-BR" sz="2500" dirty="0">
                <a:latin typeface="Arial" panose="020B0604020202020204" pitchFamily="34" charset="0"/>
              </a:rPr>
              <a:t>, e que ao interpor recurso de apelação o apelante não discorreu uma única linha sequer a fim de refutar a conclusão do juízo, inarredável a ofensa ao princípio da dialeticidade, passível de ser suscitada de ofício.” [TJ/MS, Apelação – Nº 0812616-10.2013.8.12.0001 – Campo Grande, 5ª Câmara Cível, relator Des. Sideni Soncini Pimentel, j. 08/05/14].</a:t>
            </a:r>
            <a:endParaRPr lang="pt-BR" altLang="pt-BR" sz="2500" dirty="0">
              <a:latin typeface="Arial" panose="020B0604020202020204" pitchFamily="34" charset="0"/>
              <a:ea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ítulo 3"/>
          <p:cNvSpPr>
            <a:spLocks noGrp="1"/>
          </p:cNvSpPr>
          <p:nvPr>
            <p:ph type="title" idx="4294967295" hasCustomPrompt="1"/>
          </p:nvPr>
        </p:nvSpPr>
        <p:spPr>
          <a:xfrm>
            <a:off x="34925" y="274638"/>
            <a:ext cx="9109075" cy="6467475"/>
          </a:xfrm>
        </p:spPr>
        <p:txBody>
          <a:bodyPr vert="horz" wrap="square" lIns="91440" tIns="45720" rIns="91440" bIns="45720" anchor="ctr" anchorCtr="0"/>
          <a:lstStyle/>
          <a:p>
            <a:pPr algn="just"/>
            <a:r>
              <a:rPr lang="pt-BR" altLang="pt-BR" sz="2200" dirty="0">
                <a:latin typeface="Arial" panose="020B0604020202020204" pitchFamily="34" charset="0"/>
              </a:rPr>
              <a:t>“EMENTA – APELAÇÃO CÍVEL – MANDADO DE SEGURANÇA – MULTA POR INFRAÇÃO A DIREITO DO CONSUMIDOR – ACORDO</a:t>
            </a:r>
            <a:r>
              <a:rPr lang="pt-BR" altLang="pt-BR" sz="2200" b="1" dirty="0">
                <a:latin typeface="Arial" panose="020B0604020202020204" pitchFamily="34" charset="0"/>
              </a:rPr>
              <a:t> </a:t>
            </a:r>
            <a:r>
              <a:rPr lang="pt-BR" altLang="pt-BR" sz="2200" dirty="0">
                <a:latin typeface="Arial" panose="020B0604020202020204" pitchFamily="34" charset="0"/>
              </a:rPr>
              <a:t>REALIZADO ENTRE O CONSUMIDOR E A EMPRESA, NO JUIZADO CÍVEL – TRANSAÇÃO QUE AFASTA A JUSTA CAUSA PARA O ENQUADRAMENTO DA ILICITUDE DE CONDUTA DA EMPRESA COMO INFRAÇÃO AOS DIREITOS DO CONSUMIDOR – ILEGALIDADE DO AUTO DE INFRAÇÃO E DA APLICAÇÃO DA MULTA – RECURSO E REEXAME IMPROVIDOS, CONTRA O PARECER. </a:t>
            </a:r>
            <a:r>
              <a:rPr lang="pt-BR" altLang="pt-BR" sz="2200" b="1" dirty="0">
                <a:latin typeface="Arial" panose="020B0604020202020204" pitchFamily="34" charset="0"/>
              </a:rPr>
              <a:t>A aplicação de multa por infração a direito do consumidor, para ser considerada legal, depende da existência de materialidade da conduta que seria passível de enquadramento nos dispositivos do CDC</a:t>
            </a:r>
            <a:r>
              <a:rPr lang="pt-BR" altLang="pt-BR" sz="2200" dirty="0">
                <a:latin typeface="Arial" panose="020B0604020202020204" pitchFamily="34" charset="0"/>
              </a:rPr>
              <a:t>. </a:t>
            </a:r>
            <a:r>
              <a:rPr lang="pt-BR" altLang="pt-BR" sz="2200" b="1" dirty="0">
                <a:latin typeface="Arial" panose="020B0604020202020204" pitchFamily="34" charset="0"/>
              </a:rPr>
              <a:t>Se a notificação e autuação da empresa ocorreu após a celebração e homologação de acordo realizado com o consumidor, perante o Judiciário, desaparece a justa causa para a aplicação da respectiva multa administrativa</a:t>
            </a:r>
            <a:r>
              <a:rPr lang="pt-BR" altLang="pt-BR" sz="2200" dirty="0">
                <a:latin typeface="Arial" panose="020B0604020202020204" pitchFamily="34" charset="0"/>
              </a:rPr>
              <a:t>. [TJMS, Apelação Cível - Lei Especial - N. 2003.011026-7/0000-00 - Campo Grande, 2ª Turma Cível, relator Des. Horácio Vanderlei Nascimento Pithan, j. 25/07/06]. (grifos nossos).</a:t>
            </a:r>
            <a:endParaRPr lang="pt-BR" altLang="pt-BR" sz="2200" dirty="0">
              <a:latin typeface="Arial" panose="020B0604020202020204" pitchFamily="34" charset="0"/>
              <a:ea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ítulo 3"/>
          <p:cNvSpPr>
            <a:spLocks noGrp="1"/>
          </p:cNvSpPr>
          <p:nvPr>
            <p:ph type="title" idx="4294967295" hasCustomPrompt="1"/>
          </p:nvPr>
        </p:nvSpPr>
        <p:spPr>
          <a:xfrm>
            <a:off x="34925" y="274638"/>
            <a:ext cx="9109075" cy="6467475"/>
          </a:xfrm>
        </p:spPr>
        <p:txBody>
          <a:bodyPr vert="horz" wrap="square" lIns="91440" tIns="45720" rIns="91440" bIns="45720" anchor="ctr" anchorCtr="0"/>
          <a:lstStyle/>
          <a:p>
            <a:pPr algn="just"/>
            <a:r>
              <a:rPr lang="pt-BR" altLang="pt-BR" sz="1400" dirty="0">
                <a:latin typeface="Arial" panose="020B0604020202020204" pitchFamily="34" charset="0"/>
              </a:rPr>
              <a:t>“EMENTA - RECURSO ORDINÁRIO. PROCON. DECISÃO ADMINISTRATIVA QUE COMINA MULTA E INSCREVE FORNECEDORA EM CADASTRO DE PROTEÇÃO AO CONSUMIDOR. APRESENTAÇÃO DE JUSTIFICATIVAS ANTES MESMO DA DECISÃO. TERMO DE ACORDO CELEBRADO ENTRE CONSUMIDORA E FORNECEDORA. PRINCÍPIO DA RAZOABILIDADE E VERDADE MATERIAL. </a:t>
            </a:r>
            <a:r>
              <a:rPr lang="pt-BR" altLang="pt-BR" sz="1400" b="1" dirty="0">
                <a:latin typeface="Arial" panose="020B0604020202020204" pitchFamily="34" charset="0"/>
              </a:rPr>
              <a:t>A par da circunstância de ter apresentado os esclarecimentos antes mesmo da decisão administrativa proferida pelo PROCON-PR</a:t>
            </a:r>
            <a:r>
              <a:rPr lang="pt-BR" altLang="pt-BR" sz="1400" dirty="0">
                <a:latin typeface="Arial" panose="020B0604020202020204" pitchFamily="34" charset="0"/>
              </a:rPr>
              <a:t> (fls. 74/75), </a:t>
            </a:r>
            <a:r>
              <a:rPr lang="pt-BR" altLang="pt-BR" sz="1400" b="1" dirty="0">
                <a:latin typeface="Arial" panose="020B0604020202020204" pitchFamily="34" charset="0"/>
              </a:rPr>
              <a:t>ainda assim a ora recorrente foi multada e inscrita no cadastro de proteção ao consumidor</a:t>
            </a:r>
            <a:r>
              <a:rPr lang="pt-BR" altLang="pt-BR" sz="1400" dirty="0">
                <a:latin typeface="Arial" panose="020B0604020202020204" pitchFamily="34" charset="0"/>
              </a:rPr>
              <a:t>. Ocorre que, consoante esclareceu a autoridade coatora, a ora recorrente juntou serodiamente um documento essencial </a:t>
            </a:r>
            <a:r>
              <a:rPr lang="pt-BR" altLang="pt-BR" sz="1400" dirty="0">
                <a:latin typeface="Arial" panose="020B0604020202020204" pitchFamily="34" charset="0"/>
                <a:ea typeface="Arial" panose="020B0604020202020204" pitchFamily="34" charset="0"/>
              </a:rPr>
              <a:t>à</a:t>
            </a:r>
            <a:r>
              <a:rPr lang="pt-BR" altLang="pt-BR" sz="1400" dirty="0">
                <a:latin typeface="Arial" panose="020B0604020202020204" pitchFamily="34" charset="0"/>
              </a:rPr>
              <a:t> solução da controvérsia, o que gerou a decretação, por analogia, dos efeitos da revelia e a cominação das referidas penalidades administrativas (fls. 107/108). Por mais que o aludido documento, consubstanciado em um termo de acordo entre consumidora e fornecedora (fls. 156/157), representasse um fato extintivo do direito da autora, não mereceu a devida consideração. A despeito do fenômeno da preclusão administrativa não ter recebido o devido tratamento legislativo, a teor do que ensinam Adilson Abreu Dallari e Sérgio Ferraz (</a:t>
            </a:r>
            <a:r>
              <a:rPr lang="pt-BR" altLang="pt-BR" sz="1400" i="1" dirty="0">
                <a:latin typeface="Arial" panose="020B0604020202020204" pitchFamily="34" charset="0"/>
              </a:rPr>
              <a:t>Processo Administrativo</a:t>
            </a:r>
            <a:r>
              <a:rPr lang="pt-BR" altLang="pt-BR" sz="1400" dirty="0">
                <a:latin typeface="Arial" panose="020B0604020202020204" pitchFamily="34" charset="0"/>
              </a:rPr>
              <a:t>. São Paulo: Malheiros, 2003, p. 42-43), nada obstaria que o PROCON considerasse que a pretensão da consumidora foi substancialmente satisfeita com o acordo por ela proposto </a:t>
            </a:r>
            <a:r>
              <a:rPr lang="pt-BR" altLang="pt-BR" sz="1400" dirty="0">
                <a:latin typeface="Arial" panose="020B0604020202020204" pitchFamily="34" charset="0"/>
                <a:ea typeface="Arial" panose="020B0604020202020204" pitchFamily="34" charset="0"/>
              </a:rPr>
              <a:t>à</a:t>
            </a:r>
            <a:r>
              <a:rPr lang="pt-BR" altLang="pt-BR" sz="1400" dirty="0">
                <a:latin typeface="Arial" panose="020B0604020202020204" pitchFamily="34" charset="0"/>
              </a:rPr>
              <a:t> fornecedora. Ignorar, no âmbito do processo administrativo, a força normativa do princípio da razoabilidade, enquanto mecanismo viabilizador do controle dos atos administrativos, significa incorrer, a rigor, em afronta ao próprio princípio da legalidade. </a:t>
            </a:r>
            <a:r>
              <a:rPr lang="pt-BR" altLang="pt-BR" sz="1400" b="1" dirty="0">
                <a:latin typeface="Arial" panose="020B0604020202020204" pitchFamily="34" charset="0"/>
              </a:rPr>
              <a:t>Os atos supostamente praticados pela fornecedora, apontados como justificadores da medida infligida pelo PROCON-PR, em verdade, não possuem a virtude de embasar as sanções, pois foram precedidos de um acordo extremamente favorável </a:t>
            </a:r>
            <a:r>
              <a:rPr lang="pt-BR" altLang="pt-BR" sz="1400" b="1" dirty="0">
                <a:latin typeface="Arial" panose="020B0604020202020204" pitchFamily="34" charset="0"/>
                <a:ea typeface="Arial" panose="020B0604020202020204" pitchFamily="34" charset="0"/>
              </a:rPr>
              <a:t>à</a:t>
            </a:r>
            <a:r>
              <a:rPr lang="pt-BR" altLang="pt-BR" sz="1400" b="1" dirty="0">
                <a:latin typeface="Arial" panose="020B0604020202020204" pitchFamily="34" charset="0"/>
              </a:rPr>
              <a:t> consumidora</a:t>
            </a:r>
            <a:r>
              <a:rPr lang="pt-BR" altLang="pt-BR" sz="1400" dirty="0">
                <a:latin typeface="Arial" panose="020B0604020202020204" pitchFamily="34" charset="0"/>
              </a:rPr>
              <a:t>. Não bastasse a invocação do princípio da razoabilidade, poderia ainda ser invocado o princípio da verdade material como forma de dirimir a pretensão mandamental e refutar a equivocada premissa da juntada intempestiva do termo de acordo. Por força do princípio da verdade material, plenamente aplicável no âmbito do processo administrativo enquanto garantia da indisponibilidade do interesse público, conforme ensina Adilson Abreu Dallari e Sérgio Ferraz, </a:t>
            </a:r>
            <a:r>
              <a:rPr lang="pt-BR" altLang="pt-BR" sz="1400" i="1" dirty="0">
                <a:latin typeface="Arial" panose="020B0604020202020204" pitchFamily="34" charset="0"/>
              </a:rPr>
              <a:t>"mesmo no silêncio da lei, e até mesmo contra alguma esdrúxula disposição nesse sentido, nem há que se falar em confissão e revelia, como ocorre no processo judicial. Nem mesmo a confissão do acusado põe fim ao processo; sempre será necessário verificar, pelo menos, sua verossimilhança, pois o que interessa, em última análise, é a verdade, pura e completa" </a:t>
            </a:r>
            <a:r>
              <a:rPr lang="pt-BR" altLang="pt-BR" sz="1400" dirty="0">
                <a:latin typeface="Arial" panose="020B0604020202020204" pitchFamily="34" charset="0"/>
              </a:rPr>
              <a:t>(Ob. cit., p 87). Recurso ordinário provido. [STJ, RMS nº 12.105 (2000/0054090-0), 2ª T., relator Min. Franciulli Netto, j. 03/03/05]. (grifos nossos).</a:t>
            </a:r>
            <a:endParaRPr lang="pt-BR" altLang="pt-BR" sz="1400" dirty="0">
              <a:latin typeface="Arial" panose="020B0604020202020204" pitchFamily="34" charset="0"/>
              <a:ea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ítulo 1"/>
          <p:cNvSpPr>
            <a:spLocks noGrp="1"/>
          </p:cNvSpPr>
          <p:nvPr>
            <p:ph type="title" idx="4294967295" hasCustomPrompt="1"/>
          </p:nvPr>
        </p:nvSpPr>
        <p:spPr>
          <a:xfrm>
            <a:off x="15875" y="274638"/>
            <a:ext cx="9128125" cy="1143000"/>
          </a:xfrm>
        </p:spPr>
        <p:txBody>
          <a:bodyPr anchor="ctr" anchorCtr="0"/>
          <a:lstStyle/>
          <a:p>
            <a:r>
              <a:rPr lang="pt-BR" altLang="en-US" sz="2500" b="1"/>
              <a:t>DOSIMETRIA DA PENA DE MULTA</a:t>
            </a:r>
          </a:p>
        </p:txBody>
      </p:sp>
      <p:sp>
        <p:nvSpPr>
          <p:cNvPr id="96258" name="Título 1"/>
          <p:cNvSpPr>
            <a:spLocks noGrp="1"/>
          </p:cNvSpPr>
          <p:nvPr/>
        </p:nvSpPr>
        <p:spPr>
          <a:xfrm>
            <a:off x="34925" y="1343025"/>
            <a:ext cx="9128125" cy="2735263"/>
          </a:xfrm>
          <a:prstGeom prst="rect">
            <a:avLst/>
          </a:prstGeom>
          <a:noFill/>
          <a:ln w="9525">
            <a:noFill/>
          </a:ln>
        </p:spPr>
        <p:txBody>
          <a:bodyPr anchor="ctr" anchorCtr="0"/>
          <a:lstStyle/>
          <a:p>
            <a:pPr algn="just" eaLnBrk="0" hangingPunct="0"/>
            <a:r>
              <a:rPr lang="pt-BR" altLang="en-US">
                <a:latin typeface="Calibri" panose="020F0502020204030204" pitchFamily="34" charset="0"/>
              </a:rPr>
              <a:t>Art. 41. A dosimetria da pena de multa será feita em duas etapas, sendo a primeira com a fixação da Pena-Base Inicial (PBI) e a segunda com a verificação da existência de circunstâncias agravantes e atenuantes, compondo a Pena-Base Final (PBF), não não podendo ultrapassar os limites mínimo e máximo previstos no art. 57 do Código de Defesa do Consumidor. § 1º A pena-base será fixada de acordo com as circunstâncias em que a infração for praticada, levando-se em conta a sua gravidade, a condição econômica do infrator e a vantagem auferida. § 2º No caso de dois ou mais fornecedores, a cada um deles será aplicada a pena graduada de conformidade com sua situação pessoal. § 3º A base de cálculo para o cômputo das circunstâncias agravantes e atenuantes será sempre a pena-base fixada.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ítulo 1"/>
          <p:cNvSpPr>
            <a:spLocks noGrp="1"/>
          </p:cNvSpPr>
          <p:nvPr>
            <p:ph type="title" idx="4294967295" hasCustomPrompt="1"/>
          </p:nvPr>
        </p:nvSpPr>
        <p:spPr>
          <a:xfrm>
            <a:off x="15875" y="274638"/>
            <a:ext cx="9128125" cy="1143000"/>
          </a:xfrm>
        </p:spPr>
        <p:txBody>
          <a:bodyPr anchor="ctr" anchorCtr="0"/>
          <a:lstStyle/>
          <a:p>
            <a:r>
              <a:rPr lang="pt-BR" altLang="en-US" sz="2500" b="1"/>
              <a:t>DOSIMETRIA DA PENA DE MULTA</a:t>
            </a:r>
          </a:p>
        </p:txBody>
      </p:sp>
      <p:sp>
        <p:nvSpPr>
          <p:cNvPr id="97282" name="Título 1"/>
          <p:cNvSpPr>
            <a:spLocks noGrp="1"/>
          </p:cNvSpPr>
          <p:nvPr/>
        </p:nvSpPr>
        <p:spPr>
          <a:xfrm>
            <a:off x="34925" y="1343025"/>
            <a:ext cx="9128125" cy="1682750"/>
          </a:xfrm>
          <a:prstGeom prst="rect">
            <a:avLst/>
          </a:prstGeom>
          <a:noFill/>
          <a:ln w="9525">
            <a:noFill/>
          </a:ln>
        </p:spPr>
        <p:txBody>
          <a:bodyPr anchor="ctr" anchorCtr="0"/>
          <a:lstStyle/>
          <a:p>
            <a:pPr algn="just" eaLnBrk="0" hangingPunct="0"/>
            <a:r>
              <a:rPr lang="pt-BR" altLang="en-US" b="1">
                <a:latin typeface="Arial" panose="020B0604020202020204" pitchFamily="34" charset="0"/>
              </a:rPr>
              <a:t>Art. 42</a:t>
            </a:r>
            <a:r>
              <a:rPr lang="pt-BR" altLang="en-US">
                <a:latin typeface="Arial" panose="020B0604020202020204" pitchFamily="34" charset="0"/>
              </a:rPr>
              <a:t> do Decreto Municipal 313/2021. Na definição da Pena-Base Final (PBF), os fatores referentes à pena-base inicial, à gravidade da infração (GI) e à vantagem auferida (VA) serão considerados, de acordo com a fórmula </a:t>
            </a:r>
            <a:r>
              <a:rPr lang="pt-BR" altLang="en-US" b="1">
                <a:latin typeface="Arial" panose="020B0604020202020204" pitchFamily="34" charset="0"/>
              </a:rPr>
              <a:t>“PBF = PBI x GI x VA”</a:t>
            </a:r>
            <a:r>
              <a:rPr lang="pt-BR" altLang="en-US">
                <a:latin typeface="Arial" panose="020B0604020202020204" pitchFamily="34" charset="0"/>
              </a:rPr>
              <a:t>, sendo: I - PBF: Pena-base final; II - PBI: Pena-base inicial; III - GI: Gravidade da Infração; IV - VA: Vantagem Auferida. </a:t>
            </a:r>
          </a:p>
        </p:txBody>
      </p:sp>
      <p:sp>
        <p:nvSpPr>
          <p:cNvPr id="97283" name="Caixa de Texto 3"/>
          <p:cNvSpPr txBox="1"/>
          <p:nvPr/>
        </p:nvSpPr>
        <p:spPr>
          <a:xfrm>
            <a:off x="34925" y="3284538"/>
            <a:ext cx="9055100" cy="646112"/>
          </a:xfrm>
          <a:prstGeom prst="rect">
            <a:avLst/>
          </a:prstGeom>
          <a:noFill/>
          <a:ln w="9525">
            <a:noFill/>
          </a:ln>
        </p:spPr>
        <p:txBody>
          <a:bodyPr wrap="square" anchor="t" anchorCtr="0">
            <a:spAutoFit/>
          </a:bodyPr>
          <a:lstStyle/>
          <a:p>
            <a:pPr algn="just"/>
            <a:r>
              <a:rPr lang="pt-BR" altLang="en-US" b="1">
                <a:latin typeface="Arial" panose="020B0604020202020204" pitchFamily="34" charset="0"/>
              </a:rPr>
              <a:t>Art. 43</a:t>
            </a:r>
            <a:r>
              <a:rPr lang="pt-BR" altLang="en-US">
                <a:latin typeface="Arial" panose="020B0604020202020204" pitchFamily="34" charset="0"/>
              </a:rPr>
              <a:t>. Na Reclamação individual, a PBI poderá ter como parâmetro o prejuízo indicado pelo consumidor, sempre que possível sua mensuração. </a:t>
            </a:r>
          </a:p>
        </p:txBody>
      </p:sp>
      <p:sp>
        <p:nvSpPr>
          <p:cNvPr id="97284" name="Caixa de Texto 4"/>
          <p:cNvSpPr txBox="1"/>
          <p:nvPr/>
        </p:nvSpPr>
        <p:spPr>
          <a:xfrm>
            <a:off x="17463" y="4221163"/>
            <a:ext cx="9128125" cy="2030412"/>
          </a:xfrm>
          <a:prstGeom prst="rect">
            <a:avLst/>
          </a:prstGeom>
          <a:noFill/>
          <a:ln w="9525">
            <a:noFill/>
          </a:ln>
        </p:spPr>
        <p:txBody>
          <a:bodyPr wrap="square" anchor="t" anchorCtr="0">
            <a:spAutoFit/>
          </a:bodyPr>
          <a:lstStyle/>
          <a:p>
            <a:pPr algn="just"/>
            <a:r>
              <a:rPr lang="en-US" altLang="pt-BR" b="1">
                <a:latin typeface="Arial" panose="020B0604020202020204" pitchFamily="34" charset="0"/>
              </a:rPr>
              <a:t>Art. 44.</a:t>
            </a:r>
            <a:r>
              <a:rPr lang="en-US" altLang="pt-BR">
                <a:latin typeface="Arial" panose="020B0604020202020204" pitchFamily="34" charset="0"/>
              </a:rPr>
              <a:t> No Processo Administrativo de caráter coletivo, instaurado na forma do art. 6º deste Decreto, que tenha por objeto, Reclamações individuais, que indiquem o mesmo(s) fornecedor(s), o mesmo tipo de violação e conexão de fundamentos de fato e de direito, a PBI poderá ser a soma dos PBI’s fixados individualmente em cada procedimento individual ou será fixada de acordo com o caso concreto, respeitando-se o disposto no art. 57 do Código de Defesa do Consumidor.</a:t>
            </a:r>
            <a:endParaRPr lang="pt-BR" altLang="en-US">
              <a:latin typeface="Arial" panose="020B0604020202020204" pitchFamily="34" charset="0"/>
            </a:endParaRPr>
          </a:p>
          <a:p>
            <a:pPr algn="just"/>
            <a:endParaRPr lang="pt-BR" altLang="en-US">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ítulo 1"/>
          <p:cNvSpPr>
            <a:spLocks noGrp="1"/>
          </p:cNvSpPr>
          <p:nvPr>
            <p:ph type="title" idx="4294967295" hasCustomPrompt="1"/>
          </p:nvPr>
        </p:nvSpPr>
        <p:spPr>
          <a:xfrm>
            <a:off x="0" y="274638"/>
            <a:ext cx="8229600" cy="1143000"/>
          </a:xfrm>
        </p:spPr>
        <p:txBody>
          <a:bodyPr anchor="ctr" anchorCtr="0"/>
          <a:lstStyle/>
          <a:p>
            <a:r>
              <a:rPr lang="pt-BR" altLang="en-US"/>
              <a:t>Fase preparatória</a:t>
            </a:r>
          </a:p>
        </p:txBody>
      </p:sp>
      <p:pic>
        <p:nvPicPr>
          <p:cNvPr id="48130" name="Espaço Reservado para Conteúdo 3"/>
          <p:cNvPicPr>
            <a:picLocks noGrp="1" noChangeAspect="1"/>
          </p:cNvPicPr>
          <p:nvPr>
            <p:ph idx="4294967295" hasCustomPrompt="1"/>
          </p:nvPr>
        </p:nvPicPr>
        <p:blipFill>
          <a:blip r:embed="rId2"/>
          <a:stretch>
            <a:fillRect/>
          </a:stretch>
        </p:blipFill>
        <p:spPr>
          <a:xfrm>
            <a:off x="0" y="1600200"/>
            <a:ext cx="7977188" cy="4525963"/>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ítulo 1"/>
          <p:cNvSpPr>
            <a:spLocks noGrp="1"/>
          </p:cNvSpPr>
          <p:nvPr>
            <p:ph type="title" idx="4294967295" hasCustomPrompt="1"/>
          </p:nvPr>
        </p:nvSpPr>
        <p:spPr>
          <a:xfrm>
            <a:off x="0" y="0"/>
            <a:ext cx="9128125" cy="669925"/>
          </a:xfrm>
        </p:spPr>
        <p:txBody>
          <a:bodyPr anchor="ctr" anchorCtr="0"/>
          <a:lstStyle/>
          <a:p>
            <a:r>
              <a:rPr lang="pt-BR" altLang="en-US" sz="2500" b="1"/>
              <a:t>DOSIMETRIA DA PENA DE MULTA</a:t>
            </a:r>
          </a:p>
        </p:txBody>
      </p:sp>
      <p:sp>
        <p:nvSpPr>
          <p:cNvPr id="98306" name="Título 1"/>
          <p:cNvSpPr>
            <a:spLocks noGrp="1"/>
          </p:cNvSpPr>
          <p:nvPr/>
        </p:nvSpPr>
        <p:spPr>
          <a:xfrm>
            <a:off x="0" y="625475"/>
            <a:ext cx="9163050" cy="6235700"/>
          </a:xfrm>
          <a:prstGeom prst="rect">
            <a:avLst/>
          </a:prstGeom>
          <a:noFill/>
          <a:ln w="9525">
            <a:noFill/>
          </a:ln>
        </p:spPr>
        <p:txBody>
          <a:bodyPr anchor="ctr" anchorCtr="0"/>
          <a:lstStyle/>
          <a:p>
            <a:pPr algn="just" eaLnBrk="0" hangingPunct="0"/>
            <a:r>
              <a:rPr lang="pt-BR" altLang="en-US" sz="1600" b="1">
                <a:latin typeface="Arial" panose="020B0604020202020204" pitchFamily="34" charset="0"/>
              </a:rPr>
              <a:t>Art. 45</a:t>
            </a:r>
            <a:r>
              <a:rPr lang="pt-BR" altLang="en-US" sz="1600">
                <a:latin typeface="Arial" panose="020B0604020202020204" pitchFamily="34" charset="0"/>
              </a:rPr>
              <a:t> do Decreto Municipal 313/2021. A PBI será fixada de acordo com o caso concreto, respeitando-se o disposto no art. 57 do Código de Defesa do Consumidor, segundo os critérios mínimos abaixo:</a:t>
            </a:r>
          </a:p>
          <a:p>
            <a:pPr algn="just" eaLnBrk="0" hangingPunct="0"/>
            <a:r>
              <a:rPr lang="pt-BR" altLang="en-US" sz="1600">
                <a:latin typeface="Arial" panose="020B0604020202020204" pitchFamily="34" charset="0"/>
              </a:rPr>
              <a:t>I - Microempreendedor Individual (MEI): 35 UFERMS;</a:t>
            </a:r>
          </a:p>
          <a:p>
            <a:pPr algn="just" eaLnBrk="0" hangingPunct="0"/>
            <a:r>
              <a:rPr lang="pt-BR" altLang="en-US" sz="1600">
                <a:latin typeface="Arial" panose="020B0604020202020204" pitchFamily="34" charset="0"/>
              </a:rPr>
              <a:t>II - Profissional qualificado: 50 UFERMS; </a:t>
            </a:r>
          </a:p>
          <a:p>
            <a:pPr algn="just" eaLnBrk="0" hangingPunct="0"/>
            <a:r>
              <a:rPr lang="pt-BR" altLang="en-US" sz="1600">
                <a:latin typeface="Arial" panose="020B0604020202020204" pitchFamily="34" charset="0"/>
              </a:rPr>
              <a:t>III - Microempresa (ME): 100 UFERMS; </a:t>
            </a:r>
          </a:p>
          <a:p>
            <a:pPr algn="just" eaLnBrk="0" hangingPunct="0"/>
            <a:r>
              <a:rPr lang="pt-BR" altLang="en-US" sz="1600">
                <a:latin typeface="Arial" panose="020B0604020202020204" pitchFamily="34" charset="0"/>
              </a:rPr>
              <a:t>IV - Empresa de Pequeno Porte (EPP): 150 UFERMS; </a:t>
            </a:r>
          </a:p>
          <a:p>
            <a:pPr algn="just" eaLnBrk="0" hangingPunct="0"/>
            <a:r>
              <a:rPr lang="pt-BR" altLang="en-US" sz="1600">
                <a:latin typeface="Arial" panose="020B0604020202020204" pitchFamily="34" charset="0"/>
              </a:rPr>
              <a:t>V - demais empresas: 200 UFERMS. </a:t>
            </a:r>
          </a:p>
          <a:p>
            <a:pPr algn="just" eaLnBrk="0" hangingPunct="0"/>
            <a:r>
              <a:rPr lang="pt-BR" altLang="en-US" sz="1600">
                <a:latin typeface="Arial" panose="020B0604020202020204" pitchFamily="34" charset="0"/>
              </a:rPr>
              <a:t>Parágrafo único. Não existindo no Processo Administrativo indicação da condição econômica prevista neste artigo, observar-se-á o disposto nos §§ 1º a 3º do art. 40 deste Decreto.</a:t>
            </a:r>
          </a:p>
          <a:p>
            <a:pPr algn="just" eaLnBrk="0" hangingPunct="0"/>
            <a:r>
              <a:rPr lang="en-US" altLang="pt-BR" sz="1600" b="1">
                <a:latin typeface="Arial" panose="020B0604020202020204" pitchFamily="34" charset="0"/>
              </a:rPr>
              <a:t>Art. 46.</a:t>
            </a:r>
            <a:r>
              <a:rPr lang="en-US" altLang="pt-BR" sz="1600">
                <a:latin typeface="Arial" panose="020B0604020202020204" pitchFamily="34" charset="0"/>
              </a:rPr>
              <a:t> Para a composição da PBF (Pena Base Final), de acordo com a fórmula “PBF = PBI x GI x VA” nos termos do art. 42 deste Decreto, a Gravidade da Infração (GI), prevista neste Decreto, será representada pela multiplicação dos fatores 1.1; 1.2; 1.3, de acordo com a gravidade classificada para cada infração, sendo:</a:t>
            </a:r>
            <a:r>
              <a:rPr lang="pt-BR" altLang="en-US" sz="1600">
                <a:latin typeface="Arial" panose="020B0604020202020204" pitchFamily="34" charset="0"/>
              </a:rPr>
              <a:t> </a:t>
            </a:r>
          </a:p>
          <a:p>
            <a:pPr algn="just" eaLnBrk="0" hangingPunct="0"/>
            <a:r>
              <a:rPr lang="en-US" altLang="pt-BR" sz="1600">
                <a:latin typeface="Arial" panose="020B0604020202020204" pitchFamily="34" charset="0"/>
              </a:rPr>
              <a:t>I - infração média: fator de multiplicação 1.1;</a:t>
            </a:r>
          </a:p>
          <a:p>
            <a:pPr algn="just" eaLnBrk="0" hangingPunct="0"/>
            <a:r>
              <a:rPr lang="en-US" altLang="pt-BR" sz="1600">
                <a:latin typeface="Arial" panose="020B0604020202020204" pitchFamily="34" charset="0"/>
              </a:rPr>
              <a:t>II - infração grave: fator de multiplicação 1.2; </a:t>
            </a:r>
          </a:p>
          <a:p>
            <a:pPr algn="just" eaLnBrk="0" hangingPunct="0"/>
            <a:r>
              <a:rPr lang="en-US" altLang="pt-BR" sz="1600">
                <a:latin typeface="Arial" panose="020B0604020202020204" pitchFamily="34" charset="0"/>
              </a:rPr>
              <a:t>III - infração gravíssima: fator de multiplicação 1.3. </a:t>
            </a:r>
          </a:p>
          <a:p>
            <a:pPr algn="just" eaLnBrk="0" hangingPunct="0"/>
            <a:r>
              <a:rPr lang="pt-BR" altLang="en-US" sz="1600" b="1">
                <a:latin typeface="Arial" panose="020B0604020202020204" pitchFamily="34" charset="0"/>
              </a:rPr>
              <a:t>Art. 47</a:t>
            </a:r>
            <a:r>
              <a:rPr lang="pt-BR" altLang="en-US" sz="1600">
                <a:latin typeface="Arial" panose="020B0604020202020204" pitchFamily="34" charset="0"/>
              </a:rPr>
              <a:t>. Para a fixação da Vantagem Auferida (VA), prevista neste Decreto, serão considerados os seguintes critérios:</a:t>
            </a:r>
          </a:p>
          <a:p>
            <a:pPr algn="just" eaLnBrk="0" hangingPunct="0"/>
            <a:r>
              <a:rPr lang="pt-BR" altLang="en-US" sz="1600">
                <a:latin typeface="Arial" panose="020B0604020202020204" pitchFamily="34" charset="0"/>
              </a:rPr>
              <a:t>I - ausência de vantagem: fator de multiplicação 1;</a:t>
            </a:r>
          </a:p>
          <a:p>
            <a:pPr algn="just" eaLnBrk="0" hangingPunct="0"/>
            <a:r>
              <a:rPr lang="pt-BR" altLang="en-US" sz="1600">
                <a:latin typeface="Arial" panose="020B0604020202020204" pitchFamily="34" charset="0"/>
              </a:rPr>
              <a:t>II - vantagem de caráter individual: fator de multiplicação 1.1;</a:t>
            </a:r>
          </a:p>
          <a:p>
            <a:pPr algn="just" eaLnBrk="0" hangingPunct="0"/>
            <a:r>
              <a:rPr lang="pt-BR" altLang="en-US" sz="1600">
                <a:latin typeface="Arial" panose="020B0604020202020204" pitchFamily="34" charset="0"/>
              </a:rPr>
              <a:t>III - vantagem de caráter coletivo e de interesses individuais homogêneos: fator de multiplicação 1.2;</a:t>
            </a:r>
          </a:p>
          <a:p>
            <a:pPr algn="just" eaLnBrk="0" hangingPunct="0"/>
            <a:r>
              <a:rPr lang="pt-BR" altLang="en-US" sz="1600">
                <a:latin typeface="Arial" panose="020B0604020202020204" pitchFamily="34" charset="0"/>
              </a:rPr>
              <a:t>IV - vantagem de caráter difuso: fator de multiplicação 1.3.</a:t>
            </a:r>
          </a:p>
          <a:p>
            <a:pPr algn="just" eaLnBrk="0" hangingPunct="0"/>
            <a:endParaRPr lang="pt-BR" altLang="en-US" sz="1600">
              <a:latin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ítulo 1"/>
          <p:cNvSpPr>
            <a:spLocks noGrp="1"/>
          </p:cNvSpPr>
          <p:nvPr>
            <p:ph type="title" idx="4294967295" hasCustomPrompt="1"/>
          </p:nvPr>
        </p:nvSpPr>
        <p:spPr>
          <a:xfrm>
            <a:off x="0" y="333375"/>
            <a:ext cx="9144000" cy="6524625"/>
          </a:xfrm>
        </p:spPr>
        <p:txBody>
          <a:bodyPr vert="horz" wrap="square" lIns="91440" tIns="45720" rIns="91440" bIns="45720" anchor="ctr" anchorCtr="0"/>
          <a:lstStyle/>
          <a:p>
            <a:pPr algn="just"/>
            <a:r>
              <a:rPr lang="pt-BR" altLang="pt-BR" sz="1600" dirty="0">
                <a:latin typeface="Arial" panose="020B0604020202020204" pitchFamily="34" charset="0"/>
              </a:rPr>
              <a:t>Pelo exposto, evidenciada a prática abusiva e infrativa de inscrição indevida do nome do consumidor em órgão de proteção ao crédito (arts. 42, caput, e 43, § 1°, da Lei Federal 8.078/1990 c/c art. 13, IX, XI e XII do Decreto Federal 2.181/1997 c/c art. 38, § 2º, do Decreto Municipal 313/2021) de responsabilidade da reclamada </a:t>
            </a:r>
            <a:r>
              <a:rPr lang="pt-BR" altLang="pt-BR" sz="1600" b="1" dirty="0">
                <a:latin typeface="Arial" panose="020B0604020202020204" pitchFamily="34" charset="0"/>
              </a:rPr>
              <a:t>xxxxxxxx</a:t>
            </a:r>
            <a:r>
              <a:rPr lang="pt-BR" altLang="pt-BR" sz="1600" dirty="0">
                <a:latin typeface="Arial" panose="020B0604020202020204" pitchFamily="34" charset="0"/>
              </a:rPr>
              <a:t>, somos pela aplicação de sanção administrativa em desfavor dessa reclamada, sob a forma de Pena de Multa, consoante previsão dos arts. 56, I, e 57, caput e parágrafo único, da Lei Federal 8.078/1990 c/c os arts. 18 a 28 do Decreto Federal 2.181/97 c/c os arts. 41 a 51 do Decreto Municipal 313/2021. Quanto à dosimetria da pena de multa, ante as disposições dos arts. 42 a 47 do Decreto Municipal 313/2021, em primeira etapa (“PBF = PBI x GI x VA”, sendo: I - PBF: Pena-base final; II - PBI: Pena-base inicial; III - GI: Gravidade da Infração; IV - VA: Vantagem Auferida), tendo em conta: 1º) a gravidade da infração – prática abusiva e infrativa de inscrição indevida (infração grave – art. 38, § 2º, do Decreto Municipal 313/2021); 2º) a vantagem de caráter individual auferida pela reclamada (art. 39, § 2º, do Decreto Municipal 313/2021); 3º) o porte econômico da empresa reclamada (empresa de grande porte – art. 40, II, §§ 2º e 3º, do Decreto Municipal 313/2021). No que se refere à reclamada BV Financeira S/A - Crédito, Financiamento e Investimento, com fulcro nos arts. 41 a 51 do Decreto Municipal 313/2021, estabelecemos como PENA BASE FINAL </a:t>
            </a:r>
            <a:r>
              <a:rPr lang="pt-BR" altLang="pt-BR" sz="1600" b="1" dirty="0">
                <a:latin typeface="Arial" panose="020B0604020202020204" pitchFamily="34" charset="0"/>
              </a:rPr>
              <a:t>(“PBF = PBI x GI x VA”, ou seja, PBF = 200 x 1.2 x 1.1)</a:t>
            </a:r>
            <a:r>
              <a:rPr lang="pt-BR" altLang="pt-BR" sz="1600" dirty="0">
                <a:latin typeface="Arial" panose="020B0604020202020204" pitchFamily="34" charset="0"/>
              </a:rPr>
              <a:t> o valor correspondente a 264 UFERMS, pela prática infringente de inscrição indevida, e, em segunda etapa, estando presente a circunstância agravante prevista no art. 49, I, do Decreto Municipal 313/2021, adicionamos à Pena Base Final o valor equivalente a 30 UFERMS pela agravante; e estando presente a circunstância atenuante previstas no art. 51, II, do Decreto Municipal 313/2021, reduzimos da Pena Base Final o valor equivalente a 30 UFERMS pela atenuante.</a:t>
            </a:r>
            <a:br>
              <a:rPr lang="pt-BR" altLang="pt-BR" sz="1600" dirty="0">
                <a:latin typeface="Arial" panose="020B0604020202020204" pitchFamily="34" charset="0"/>
              </a:rPr>
            </a:br>
            <a:r>
              <a:rPr lang="pt-BR" altLang="pt-BR" sz="1600" dirty="0">
                <a:latin typeface="Arial" panose="020B0604020202020204" pitchFamily="34" charset="0"/>
              </a:rPr>
              <a:t>Por fim, ao aplicarmos a regra dos arts. 41 a 51 do Decreto Municipal 313/2021 para cálculo da pena de multa definitiva: pena base final + agravantes – atenuantes, resulta em fixarmos, como definitiva, no valor correspondente a 264 (duzentas e sessenta e quatro) UFERMS, a Pena de Multa em desfavor da fornecedora/reclamada </a:t>
            </a:r>
            <a:r>
              <a:rPr lang="pt-BR" altLang="pt-BR" sz="1600" b="1" dirty="0">
                <a:latin typeface="Arial" panose="020B0604020202020204" pitchFamily="34" charset="0"/>
              </a:rPr>
              <a:t>xxxxxxx</a:t>
            </a:r>
            <a:r>
              <a:rPr lang="pt-BR" altLang="pt-BR" sz="1600" dirty="0">
                <a:latin typeface="Arial" panose="020B0604020202020204" pitchFamily="34" charset="0"/>
              </a:rPr>
              <a:t>.</a:t>
            </a:r>
          </a:p>
        </p:txBody>
      </p:sp>
      <p:sp>
        <p:nvSpPr>
          <p:cNvPr id="99330" name="Retângulo 1"/>
          <p:cNvSpPr/>
          <p:nvPr/>
        </p:nvSpPr>
        <p:spPr>
          <a:xfrm>
            <a:off x="0" y="0"/>
            <a:ext cx="9036050" cy="369888"/>
          </a:xfrm>
          <a:prstGeom prst="rect">
            <a:avLst/>
          </a:prstGeom>
          <a:noFill/>
          <a:ln w="9525">
            <a:noFill/>
          </a:ln>
        </p:spPr>
        <p:txBody>
          <a:bodyPr anchor="t" anchorCtr="0">
            <a:spAutoFit/>
          </a:bodyPr>
          <a:lstStyle/>
          <a:p>
            <a:pPr>
              <a:buFontTx/>
            </a:pPr>
            <a:r>
              <a:rPr lang="pt-BR" altLang="pt-BR" b="1" dirty="0">
                <a:latin typeface="Arial" panose="020B0604020202020204" pitchFamily="34" charset="0"/>
              </a:rPr>
              <a:t>III – DO DISPOSITIVO (CONCLUSÃO)</a:t>
            </a:r>
            <a:endParaRPr lang="pt-BR" altLang="pt-BR" b="1" dirty="0">
              <a:latin typeface="Arial" panose="020B0604020202020204" pitchFamily="34" charset="0"/>
              <a:ea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ítulo 1"/>
          <p:cNvSpPr>
            <a:spLocks noGrp="1"/>
          </p:cNvSpPr>
          <p:nvPr>
            <p:ph type="title" idx="4294967295" hasCustomPrompt="1"/>
          </p:nvPr>
        </p:nvSpPr>
        <p:spPr>
          <a:xfrm>
            <a:off x="0" y="44450"/>
            <a:ext cx="9001125" cy="6697663"/>
          </a:xfrm>
        </p:spPr>
        <p:txBody>
          <a:bodyPr vert="horz" wrap="square" lIns="91440" tIns="45720" rIns="91440" bIns="45720" anchor="ctr" anchorCtr="0"/>
          <a:lstStyle/>
          <a:p>
            <a:r>
              <a:rPr lang="pt-BR" altLang="pt-BR" sz="2800" b="1" dirty="0">
                <a:latin typeface="Arial" panose="020B0604020202020204" pitchFamily="34" charset="0"/>
              </a:rPr>
              <a:t>DO DIREITO AO RECURSO ADMINISTRATIVO</a:t>
            </a:r>
            <a:endParaRPr lang="pt-BR" altLang="pt-BR" sz="2800" b="1" dirty="0">
              <a:latin typeface="Arial" panose="020B0604020202020204" pitchFamily="34" charset="0"/>
              <a:ea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ítulo 1"/>
          <p:cNvSpPr>
            <a:spLocks noGrp="1"/>
          </p:cNvSpPr>
          <p:nvPr>
            <p:ph type="title" idx="4294967295" hasCustomPrompt="1"/>
          </p:nvPr>
        </p:nvSpPr>
        <p:spPr>
          <a:xfrm>
            <a:off x="0" y="274638"/>
            <a:ext cx="8229600" cy="6249987"/>
          </a:xfrm>
        </p:spPr>
        <p:txBody>
          <a:bodyPr vert="horz" wrap="square" lIns="91440" tIns="45720" rIns="91440" bIns="45720" anchor="ctr" anchorCtr="0"/>
          <a:lstStyle/>
          <a:p>
            <a:pPr algn="just"/>
            <a:r>
              <a:rPr lang="pt-BR" altLang="pt-BR" sz="2800" dirty="0"/>
              <a:t>(Dec. Mun. 313/2021) </a:t>
            </a:r>
            <a:r>
              <a:rPr lang="pt-BR" altLang="pt-BR" sz="1800" b="1" dirty="0">
                <a:latin typeface="Arial" panose="020B0604020202020204" pitchFamily="34" charset="0"/>
              </a:rPr>
              <a:t>Art. 62. Da decisão do titular do PROCON poderá ser interposto recurso no prazo de 10 (dez) dias, a contar do recebimento da notificação, com ambos efeitos ao titular da Procuradoria Geral do Município, que proferirá decisão definitiva quanto à aplicação da sanção administrativa imposta</a:t>
            </a:r>
            <a:r>
              <a:rPr lang="pt-BR" altLang="pt-BR" sz="1800" dirty="0">
                <a:latin typeface="Arial" panose="020B0604020202020204" pitchFamily="34" charset="0"/>
              </a:rPr>
              <a:t>. § 1º Admitido o recurso fica suspensa a eficácia da decisão. § 2º Caberá ao titular do PROCON exercer o juízo de admissibilidade do recurso quanto a sua tempestividade. § 3º Na hipótese de não recebimento do recurso, deverá o fornecedor ser notificado dessa decisão, a qual, também, implicará em trânsito em julgado. § 4° Admite-se o juízo de retratação da decisão administrativa, quando provocado pelo fornecedor, cabendo ao titular do PROCON analisar e fundamentar essa decisão. § 5º Não havendo retratação, os autos serão remetidos ao Procurador Geral do Município, responsável pela Política Estadual de Defesa do Consumidor, devolvendo o conhecimento integral da matéria impugnada. § 6º Será objeto de apreciação e julgamento pelo Procurador Geral do Município todas as questões suscitadas e discutidas no processo. § 7º Não caberá à 2ª Instância analisar ou modificar decisão referente à classificação da reclamação como não fundamentada ou fundamentada atendida e não atendida.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ítulo 1"/>
          <p:cNvSpPr>
            <a:spLocks noGrp="1"/>
          </p:cNvSpPr>
          <p:nvPr>
            <p:ph type="title" idx="4294967295" hasCustomPrompt="1"/>
          </p:nvPr>
        </p:nvSpPr>
        <p:spPr>
          <a:xfrm>
            <a:off x="0" y="274638"/>
            <a:ext cx="8229600" cy="6249987"/>
          </a:xfrm>
        </p:spPr>
        <p:txBody>
          <a:bodyPr vert="horz" wrap="square" lIns="91440" tIns="45720" rIns="91440" bIns="45720" anchor="ctr" anchorCtr="0"/>
          <a:lstStyle/>
          <a:p>
            <a:pPr algn="just"/>
            <a:r>
              <a:rPr lang="pt-BR" altLang="pt-BR" sz="2800" dirty="0"/>
              <a:t>(</a:t>
            </a:r>
            <a:r>
              <a:rPr lang="pt-BR" altLang="pt-BR" sz="1800" dirty="0">
                <a:latin typeface="Arial" panose="020B0604020202020204" pitchFamily="34" charset="0"/>
              </a:rPr>
              <a:t>Dec. Mun. 313/2021) </a:t>
            </a:r>
            <a:r>
              <a:rPr lang="pt-BR" altLang="pt-BR" sz="1800" b="1" dirty="0">
                <a:latin typeface="Arial" panose="020B0604020202020204" pitchFamily="34" charset="0"/>
              </a:rPr>
              <a:t>Art. 63. A decisão proferida em última instância poderá manter, parcial ou totalmente, a decisão do titular do PROCON</a:t>
            </a:r>
            <a:r>
              <a:rPr lang="pt-BR" altLang="pt-BR" sz="1800" dirty="0">
                <a:latin typeface="Arial" panose="020B0604020202020204" pitchFamily="34" charset="0"/>
              </a:rPr>
              <a:t>, podendo, inclusive e se for o caso, decidir pela redução da penalidade aplicada, desde que fundamentada a sua decisão. § 1º Mantida a decisão do titular do PROCON, o Procurador Geral do Município poderá dispensar o relatório. Art. 64. O recurso deverá ser protocolizado pela parte interessada no cartório do PROCON, por via postal, ou, se disponibilizado, na forma eletrônica, devendo conter: I - a identificação do processo; II - a qualificação das partes;III - a exposição do fato e do direito; IV - as provas que deem suporte a suas alegações recursais; IV - o pedido e suas razões. § 1º Os recursos deverão vir acompanhados dos respectivos documentos referentes à representação processual, tais como procuração e atos constitutivos, salvo se esses documentos (com as atualizações pertinentes) já estiverem juntados aos autos, sob pena de não conhecimento do recurso. §</a:t>
            </a:r>
            <a:r>
              <a:rPr lang="pt-BR" altLang="pt-BR" sz="1800" b="1" dirty="0">
                <a:latin typeface="Arial" panose="020B0604020202020204" pitchFamily="34" charset="0"/>
              </a:rPr>
              <a:t> 2º Após a apresentação do recurso não se admitirá a juntada de novos documentos</a:t>
            </a:r>
            <a:r>
              <a:rPr lang="pt-BR" altLang="pt-BR" sz="1800" dirty="0">
                <a:latin typeface="Arial" panose="020B0604020202020204" pitchFamily="34" charset="0"/>
              </a:rPr>
              <a:t>, salvo para informar atualização de endereço ou de representação.</a:t>
            </a:r>
            <a:r>
              <a:rPr lang="pt-BR" altLang="pt-BR" sz="1800" b="1" dirty="0">
                <a:latin typeface="Arial" panose="020B0604020202020204" pitchFamily="34" charset="0"/>
              </a:rPr>
              <a:t> 3º Da decisão de segunda instância não caberá recurso administrativo, resultando no trânsito em julgado da decisão administrativa proferida</a:t>
            </a:r>
            <a:r>
              <a:rPr lang="pt-BR" altLang="pt-BR" sz="1800" dirty="0">
                <a:latin typeface="Arial" panose="020B0604020202020204" pitchFamily="34" charset="0"/>
              </a:rPr>
              <a:t>. § 4º No caso de procedência integral do recurso contra a aplicação da multa, a multa aplicada será anulada e o processo administrativo arquivado.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ítulo 1"/>
          <p:cNvSpPr>
            <a:spLocks noGrp="1"/>
          </p:cNvSpPr>
          <p:nvPr>
            <p:ph type="title" idx="4294967295" hasCustomPrompt="1"/>
          </p:nvPr>
        </p:nvSpPr>
        <p:spPr>
          <a:xfrm>
            <a:off x="0" y="274638"/>
            <a:ext cx="8229600" cy="6249987"/>
          </a:xfrm>
        </p:spPr>
        <p:txBody>
          <a:bodyPr vert="horz" wrap="square" lIns="91440" tIns="45720" rIns="91440" bIns="45720" anchor="ctr" anchorCtr="0"/>
          <a:lstStyle/>
          <a:p>
            <a:pPr algn="just"/>
            <a:r>
              <a:rPr lang="pt-BR" altLang="pt-BR" sz="2500" dirty="0"/>
              <a:t>(</a:t>
            </a:r>
            <a:r>
              <a:rPr lang="pt-BR" altLang="pt-BR" sz="2500" b="1" dirty="0">
                <a:latin typeface="Arial" panose="020B0604020202020204" pitchFamily="34" charset="0"/>
              </a:rPr>
              <a:t>Dec. Mun. 313/2021</a:t>
            </a:r>
            <a:r>
              <a:rPr lang="pt-BR" altLang="pt-BR" sz="2500" dirty="0">
                <a:latin typeface="Arial" panose="020B0604020202020204" pitchFamily="34" charset="0"/>
              </a:rPr>
              <a:t>) </a:t>
            </a:r>
            <a:r>
              <a:rPr lang="pt-BR" altLang="pt-BR" sz="2500" b="1" dirty="0">
                <a:latin typeface="Arial" panose="020B0604020202020204" pitchFamily="34" charset="0"/>
              </a:rPr>
              <a:t>Art. 65. Mantida a condenação, o fornecedor será notificado do trânsito em julgado da decisão proferida no processo administrativo e para efetuar o pagamento da multa, no prazo de 10 (dez) dias, a contar do recebimento da notificação</a:t>
            </a:r>
            <a:r>
              <a:rPr lang="pt-BR" altLang="pt-BR" sz="2500" dirty="0">
                <a:latin typeface="Arial" panose="020B0604020202020204" pitchFamily="34" charset="0"/>
              </a:rPr>
              <a:t>, sob pena de inscrição do débito em dívida ativa. § 1º A multa deverá ser recolhida ao Fundo Municipal de Defesa do Consumidor (FUMDECON) do PROCON de Dourados/MS, nos termos da Lei Municipal 2.454, de 26/11/2001, e gerido pelo Conselho Municipal de Proteção e Defesa do Consumidor (COMDECON) de Dourados/MS.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ítulo 1"/>
          <p:cNvSpPr>
            <a:spLocks noGrp="1"/>
          </p:cNvSpPr>
          <p:nvPr>
            <p:ph type="title" idx="4294967295" hasCustomPrompt="1"/>
          </p:nvPr>
        </p:nvSpPr>
        <p:spPr>
          <a:xfrm>
            <a:off x="0" y="0"/>
            <a:ext cx="9144000" cy="6813550"/>
          </a:xfrm>
        </p:spPr>
        <p:txBody>
          <a:bodyPr vert="horz" wrap="square" lIns="91440" tIns="45720" rIns="91440" bIns="45720" anchor="ctr" anchorCtr="0"/>
          <a:lstStyle/>
          <a:p>
            <a:pPr algn="just"/>
            <a:r>
              <a:rPr lang="pt-BR" altLang="pt-BR" sz="2600" b="1" dirty="0">
                <a:latin typeface="Arial" panose="020B0604020202020204" pitchFamily="34" charset="0"/>
              </a:rPr>
              <a:t>Lei Municipal 2.551/2003</a:t>
            </a:r>
            <a:r>
              <a:rPr lang="pt-BR" altLang="pt-BR" sz="2600" dirty="0">
                <a:latin typeface="Arial" panose="020B0604020202020204" pitchFamily="34" charset="0"/>
              </a:rPr>
              <a:t> (regula o processo administrativo no âmbito da Administração Municipal de Dourados) </a:t>
            </a:r>
            <a:br>
              <a:rPr lang="pt-BR" altLang="pt-BR" sz="2600" dirty="0">
                <a:latin typeface="Arial" panose="020B0604020202020204" pitchFamily="34" charset="0"/>
              </a:rPr>
            </a:br>
            <a:r>
              <a:rPr lang="pt-BR" altLang="pt-BR" sz="2600" dirty="0">
                <a:latin typeface="Arial" panose="020B0604020202020204" pitchFamily="34" charset="0"/>
              </a:rPr>
              <a:t/>
            </a:r>
            <a:br>
              <a:rPr lang="pt-BR" altLang="pt-BR" sz="2600" dirty="0">
                <a:latin typeface="Arial" panose="020B0604020202020204" pitchFamily="34" charset="0"/>
              </a:rPr>
            </a:br>
            <a:r>
              <a:rPr lang="pt-BR" altLang="pt-BR" sz="2600" dirty="0">
                <a:latin typeface="Arial" panose="020B0604020202020204" pitchFamily="34" charset="0"/>
              </a:rPr>
              <a:t>Art. 50. Das decisões administrativas cabe recurso, em face de razões de legalidade e de mérito. </a:t>
            </a:r>
            <a:r>
              <a:rPr lang="pt-BR" altLang="pt-BR" sz="2600" b="1" dirty="0">
                <a:latin typeface="Arial" panose="020B0604020202020204" pitchFamily="34" charset="0"/>
              </a:rPr>
              <a:t>§ 1º O recurso será dirigido </a:t>
            </a:r>
            <a:r>
              <a:rPr lang="pt-BR" altLang="pt-BR" sz="2600" b="1" dirty="0">
                <a:latin typeface="Arial" panose="020B0604020202020204" pitchFamily="34" charset="0"/>
                <a:ea typeface="Arial" panose="020B0604020202020204" pitchFamily="34" charset="0"/>
              </a:rPr>
              <a:t>à</a:t>
            </a:r>
            <a:r>
              <a:rPr lang="pt-BR" altLang="pt-BR" sz="2600" b="1" dirty="0">
                <a:latin typeface="Arial" panose="020B0604020202020204" pitchFamily="34" charset="0"/>
              </a:rPr>
              <a:t> autoridade que proferiu a decisão, a qual, se não a reconsiderar no prazo de cinco dias, o encaminhará a autoridade superior</a:t>
            </a:r>
            <a:r>
              <a:rPr lang="pt-BR" altLang="pt-BR" sz="2600" dirty="0">
                <a:latin typeface="Arial" panose="020B0604020202020204" pitchFamily="34" charset="0"/>
              </a:rPr>
              <a:t>. § 2º Salvo exigência legal, a interposição de recurso administrativo independe de caução.</a:t>
            </a:r>
            <a:endParaRPr lang="pt-BR" altLang="pt-B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ítulo 1"/>
          <p:cNvSpPr>
            <a:spLocks noGrp="1"/>
          </p:cNvSpPr>
          <p:nvPr>
            <p:ph type="title" idx="4294967295" hasCustomPrompt="1"/>
          </p:nvPr>
        </p:nvSpPr>
        <p:spPr>
          <a:xfrm>
            <a:off x="0" y="0"/>
            <a:ext cx="9144000" cy="6813550"/>
          </a:xfrm>
        </p:spPr>
        <p:txBody>
          <a:bodyPr vert="horz" wrap="square" lIns="91440" tIns="45720" rIns="91440" bIns="45720" anchor="ctr" anchorCtr="0"/>
          <a:lstStyle/>
          <a:p>
            <a:pPr algn="just"/>
            <a:r>
              <a:rPr lang="pt-BR" altLang="pt-BR" sz="2200" dirty="0">
                <a:latin typeface="Arial" panose="020B0604020202020204" pitchFamily="34" charset="0"/>
              </a:rPr>
              <a:t>Tendo em vista que o recurso administrativo foi considerado intempestivo, nos termos da Lei Federal nº. 8.078/90, da Lei Estadual nº. 1.627/95, Decreto Federal nº. 2181/97 e do artigo 62, §1º do Decreto Municipal nº. 313, de 30/04/2021, o Programa Municipal de Proteção e Defesa do Consumidor – PROCON/DOURADOS, </a:t>
            </a:r>
            <a:r>
              <a:rPr lang="pt-BR" altLang="pt-BR" sz="2200" b="1" dirty="0">
                <a:latin typeface="Arial" panose="020B0604020202020204" pitchFamily="34" charset="0"/>
              </a:rPr>
              <a:t>NOTIFICA </a:t>
            </a:r>
            <a:r>
              <a:rPr lang="pt-BR" altLang="pt-BR" sz="2200" dirty="0">
                <a:latin typeface="Arial" panose="020B0604020202020204" pitchFamily="34" charset="0"/>
              </a:rPr>
              <a:t>a empresa supra mencionada, na pessoa de seu representante legal, dos termos da decisão em anexo, proferida nos autos em epígrafe, a recolher a multa fixada no valor equivalente a </a:t>
            </a:r>
            <a:r>
              <a:rPr lang="pt-BR" altLang="pt-BR" sz="2200" b="1" dirty="0">
                <a:latin typeface="Arial" panose="020B0604020202020204" pitchFamily="34" charset="0"/>
              </a:rPr>
              <a:t>300 UFERMS</a:t>
            </a:r>
            <a:r>
              <a:rPr lang="pt-BR" altLang="pt-BR" sz="2200" dirty="0">
                <a:latin typeface="Arial" panose="020B0604020202020204" pitchFamily="34" charset="0"/>
              </a:rPr>
              <a:t>, no prazo de 10 (dez) dias, ao Fundo Municipal de Proteção e Defesa do Consumidor. Referida multa poderá ser paga através do boleto bancário que segue anexo (até o vencimento do boleto). Quitando o débito, a reclamada deverá informar este PROCON, encaminhando cópia do comprovante de pagamento para o endereço no rodapé ou para o e-mail: &lt;assejur.procon@dourados.ms.gov.br&gt;. Caso a reclamada não efetue o recolhimento da multa acima mencionada, o presente processo administrativo será remetido para efeito de inscrição na Dívida Ativa e consequente cobrança executiva.</a:t>
            </a:r>
            <a:endParaRPr lang="pt-BR" altLang="pt-B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ítulo 1"/>
          <p:cNvSpPr>
            <a:spLocks noGrp="1"/>
          </p:cNvSpPr>
          <p:nvPr>
            <p:ph type="title" idx="4294967295" hasCustomPrompt="1"/>
          </p:nvPr>
        </p:nvSpPr>
        <p:spPr>
          <a:xfrm>
            <a:off x="0" y="0"/>
            <a:ext cx="9144000" cy="6813550"/>
          </a:xfrm>
        </p:spPr>
        <p:txBody>
          <a:bodyPr vert="horz" wrap="square" lIns="91440" tIns="45720" rIns="91440" bIns="45720" anchor="ctr" anchorCtr="0"/>
          <a:lstStyle/>
          <a:p>
            <a:pPr algn="just"/>
            <a:r>
              <a:rPr lang="pt-BR" altLang="pt-BR" sz="1900" b="1" dirty="0">
                <a:latin typeface="Arial" panose="020B0604020202020204" pitchFamily="34" charset="0"/>
              </a:rPr>
              <a:t>Síntese decisão em recurso administrativo</a:t>
            </a:r>
            <a:r>
              <a:rPr lang="pt-BR" altLang="pt-BR" sz="1900" dirty="0">
                <a:latin typeface="Arial" panose="020B0604020202020204" pitchFamily="34" charset="0"/>
              </a:rPr>
              <a:t>: Trata-se do processo administrativo supramencionado, instaurado em razão de reclamação apresentada pelo(a) mencionado(a) consumidor(a) em desfavor da fornecedora acima relacionada, o qual após ser encaminhado </a:t>
            </a:r>
            <a:r>
              <a:rPr lang="pt-BR" altLang="pt-BR" sz="1900" dirty="0">
                <a:latin typeface="Arial" panose="020B0604020202020204" pitchFamily="34" charset="0"/>
                <a:ea typeface="Arial" panose="020B0604020202020204" pitchFamily="34" charset="0"/>
              </a:rPr>
              <a:t>à</a:t>
            </a:r>
            <a:r>
              <a:rPr lang="pt-BR" altLang="pt-BR" sz="1900" dirty="0">
                <a:latin typeface="Arial" panose="020B0604020202020204" pitchFamily="34" charset="0"/>
              </a:rPr>
              <a:t> Assessoria Jurídica deste Procon teve exarado o Parecer nº xxx/2013 (fls. xx/xx), opinando pela aplicação da multa em desfavor da reclamada, no valor equivalente a 400 (quatrocentas) UFERMS, tendo em vista a prática da infração aos arts. 18, </a:t>
            </a:r>
            <a:r>
              <a:rPr lang="pt-BR" altLang="pt-BR" sz="1900" i="1" dirty="0">
                <a:latin typeface="Arial" panose="020B0604020202020204" pitchFamily="34" charset="0"/>
              </a:rPr>
              <a:t>caput </a:t>
            </a:r>
            <a:r>
              <a:rPr lang="pt-BR" altLang="pt-BR" sz="1900" dirty="0">
                <a:latin typeface="Arial" panose="020B0604020202020204" pitchFamily="34" charset="0"/>
              </a:rPr>
              <a:t>e § 1º, e 55, § 4º, da Lei Federal 8.078/90 c/c arts. 13, XXIV, e 33, § 2º, do Decreto Federal 2.181/97 c/c art. 30, I e XV, do Decreto Municipal 384/09. Após devidamente notificada da multa acima referida, houve por parte da reclamada a interposição de recurso no prazo legal cabível, o qual foi julgado IMPROCEDENTE pela Procuradoria Geral do Município, a qual na parte conclusiva de sua decisão constou: “Diante do exposto, mantenho a decisão do Procon de Dourados em desfavor da recorrente xxx quanto </a:t>
            </a:r>
            <a:r>
              <a:rPr lang="pt-BR" altLang="pt-BR" sz="1900" dirty="0">
                <a:latin typeface="Arial" panose="020B0604020202020204" pitchFamily="34" charset="0"/>
                <a:ea typeface="Arial" panose="020B0604020202020204" pitchFamily="34" charset="0"/>
              </a:rPr>
              <a:t>à</a:t>
            </a:r>
            <a:r>
              <a:rPr lang="pt-BR" altLang="pt-BR" sz="1900" dirty="0">
                <a:latin typeface="Arial" panose="020B0604020202020204" pitchFamily="34" charset="0"/>
              </a:rPr>
              <a:t> multa aplicada pelo r. Órgão, vez que a sanção administrativa (multa) foi regularmente aplicada </a:t>
            </a:r>
            <a:r>
              <a:rPr lang="pt-BR" altLang="pt-BR" sz="1900" dirty="0">
                <a:latin typeface="Arial" panose="020B0604020202020204" pitchFamily="34" charset="0"/>
                <a:ea typeface="Arial" panose="020B0604020202020204" pitchFamily="34" charset="0"/>
              </a:rPr>
              <a:t>à</a:t>
            </a:r>
            <a:r>
              <a:rPr lang="pt-BR" altLang="pt-BR" sz="1900" dirty="0">
                <a:latin typeface="Arial" panose="020B0604020202020204" pitchFamily="34" charset="0"/>
              </a:rPr>
              <a:t> reclamada por ter restando configuradas as práticas infrativas vício de inadequação do produto e de desobediência (fls. xx/xx). DECIDO. Tendo em vista a decisão da Procuradoria Geral do Município supramencionada, nos termos do art. 65 do Decreto Municipal 313/2021, considero como definitiva a multa equivalente a 300 UFERMS. Isso posto, diante do trânsito em julgado do processo administrativo, NOTIFIQUE-SE o fornecedor para que efetue o pagamento da multa supramencionada, no prazo de 10 (dez) dias, sob pena de encaminhamento do débito para inscrição em dívida ativa, nos termos do art. 66 do Decreto Municipal 313/2021.</a:t>
            </a:r>
            <a:endParaRPr lang="pt-BR" altLang="pt-BR" sz="19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ítulo 1"/>
          <p:cNvSpPr>
            <a:spLocks noGrp="1"/>
          </p:cNvSpPr>
          <p:nvPr>
            <p:ph type="title" idx="4294967295" hasCustomPrompt="1"/>
          </p:nvPr>
        </p:nvSpPr>
        <p:spPr>
          <a:xfrm>
            <a:off x="0" y="0"/>
            <a:ext cx="9144000" cy="6858000"/>
          </a:xfrm>
        </p:spPr>
        <p:txBody>
          <a:bodyPr vert="horz" wrap="square" lIns="91440" tIns="45720" rIns="91440" bIns="45720" anchor="ctr" anchorCtr="0"/>
          <a:lstStyle/>
          <a:p>
            <a:pPr algn="just"/>
            <a:r>
              <a:rPr lang="pt-BR" altLang="pt-BR" sz="3000" dirty="0"/>
              <a:t>(</a:t>
            </a:r>
            <a:r>
              <a:rPr lang="pt-BR" altLang="pt-BR" sz="3000" b="1" dirty="0"/>
              <a:t>Decreto Federal 2.181/97</a:t>
            </a:r>
            <a:r>
              <a:rPr lang="pt-BR" altLang="pt-BR" sz="3000" dirty="0"/>
              <a:t>) Art. 30. As multas arrecadadas serão destinadas para a reconstituição dos bens lesados, nos termos do disposto no caput do art. 13 da Lei nº 7.347, de 1985, após aprovação pelo respectivo Conselho Gestor, em cadaunidade federativa. (Redação dada pelo Decreto nº 10.887, de 2021) Art. 31. Na ausência de Fundos municipais, os recursos serão depositados no Fundo do respectivo Estado e, faltando este, no Fundo federal. Parágrafo único. O Conselho Federal Gestor do Fundo de Defesa dos Direitos, Difusos poderá apreciar e autorizar recursos para projetos especiais de órgãos e entidades federais, estaduais e municipais de defesa do consumidor.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ítulo 1"/>
          <p:cNvSpPr>
            <a:spLocks noGrp="1"/>
          </p:cNvSpPr>
          <p:nvPr/>
        </p:nvSpPr>
        <p:spPr>
          <a:xfrm>
            <a:off x="7938" y="6350"/>
            <a:ext cx="9099550" cy="3998913"/>
          </a:xfrm>
          <a:prstGeom prst="rect">
            <a:avLst/>
          </a:prstGeom>
          <a:noFill/>
          <a:ln w="9525">
            <a:noFill/>
          </a:ln>
        </p:spPr>
        <p:txBody>
          <a:bodyPr anchor="ctr" anchorCtr="0"/>
          <a:lstStyle/>
          <a:p>
            <a:pPr algn="just" eaLnBrk="0" hangingPunct="0"/>
            <a:r>
              <a:rPr lang="pt-BR" altLang="en-US" sz="2500" b="1">
                <a:effectLst>
                  <a:outerShdw blurRad="38100" dist="38100" dir="2700000" algn="tl">
                    <a:srgbClr val="000000">
                      <a:alpha val="43137"/>
                    </a:srgbClr>
                  </a:outerShdw>
                </a:effectLst>
                <a:latin typeface="Arial" panose="020B0604020202020204" pitchFamily="34" charset="0"/>
              </a:rPr>
              <a:t>Decreto Federal 2.181/1997</a:t>
            </a:r>
            <a:r>
              <a:rPr lang="pt-BR" altLang="en-US" sz="2500">
                <a:latin typeface="Arial" panose="020B0604020202020204" pitchFamily="34" charset="0"/>
              </a:rPr>
              <a:t> - </a:t>
            </a:r>
            <a:r>
              <a:rPr lang="pt-BR" altLang="en-US" sz="2500" b="1">
                <a:latin typeface="Arial" panose="020B0604020202020204" pitchFamily="34" charset="0"/>
              </a:rPr>
              <a:t>Art. 34</a:t>
            </a:r>
            <a:r>
              <a:rPr lang="pt-BR" altLang="en-US" sz="2500">
                <a:latin typeface="Arial" panose="020B0604020202020204" pitchFamily="34" charset="0"/>
              </a:rPr>
              <a:t>. O </a:t>
            </a:r>
            <a:r>
              <a:rPr lang="pt-BR" altLang="en-US" sz="2500" b="1">
                <a:latin typeface="Arial" panose="020B0604020202020204" pitchFamily="34" charset="0"/>
              </a:rPr>
              <a:t>consumidor</a:t>
            </a:r>
            <a:r>
              <a:rPr lang="pt-BR" altLang="en-US" sz="2500">
                <a:latin typeface="Arial" panose="020B0604020202020204" pitchFamily="34" charset="0"/>
              </a:rPr>
              <a:t> poderá apresentar a sua </a:t>
            </a:r>
            <a:r>
              <a:rPr lang="pt-BR" altLang="en-US" sz="2500" b="1">
                <a:latin typeface="Arial" panose="020B0604020202020204" pitchFamily="34" charset="0"/>
              </a:rPr>
              <a:t>reclamação</a:t>
            </a:r>
            <a:r>
              <a:rPr lang="pt-BR" altLang="en-US" sz="2500">
                <a:latin typeface="Arial" panose="020B0604020202020204" pitchFamily="34" charset="0"/>
              </a:rPr>
              <a:t> </a:t>
            </a:r>
            <a:r>
              <a:rPr lang="pt-BR" altLang="en-US" sz="2500" b="1">
                <a:latin typeface="Arial" panose="020B0604020202020204" pitchFamily="34" charset="0"/>
              </a:rPr>
              <a:t>pessoalmente</a:t>
            </a:r>
            <a:r>
              <a:rPr lang="pt-BR" altLang="en-US" sz="2500">
                <a:latin typeface="Arial" panose="020B0604020202020204" pitchFamily="34" charset="0"/>
              </a:rPr>
              <a:t> ou </a:t>
            </a:r>
            <a:r>
              <a:rPr lang="pt-BR" altLang="en-US" sz="2500" b="1">
                <a:latin typeface="Arial" panose="020B0604020202020204" pitchFamily="34" charset="0"/>
              </a:rPr>
              <a:t>por meio de telegrama, carta, telex, fac-símile ou qualquer outro meio de comunicação, físico ou eletrônico, a qualquer órgão oficial de proteção e defesa do consumidor</a:t>
            </a:r>
            <a:r>
              <a:rPr lang="pt-BR" altLang="en-US" sz="2500">
                <a:latin typeface="Arial" panose="020B0604020202020204" pitchFamily="34" charset="0"/>
              </a:rPr>
              <a:t>. (Redação dada pelo Decreto nº 10.887, de 2021) Parágrafo único. As reclamações apresentadas na forma prevista no </a:t>
            </a:r>
            <a:r>
              <a:rPr lang="pt-BR" altLang="en-US" sz="2500" i="1">
                <a:latin typeface="Arial" panose="020B0604020202020204" pitchFamily="34" charset="0"/>
              </a:rPr>
              <a:t>caput</a:t>
            </a:r>
            <a:r>
              <a:rPr lang="pt-BR" altLang="en-US" sz="2500">
                <a:latin typeface="Arial" panose="020B0604020202020204" pitchFamily="34" charset="0"/>
              </a:rPr>
              <a:t> orientarão a implementação das políticas públicas de proteção e defesa do consumidor. (Incluído pelo Decreto nº 10.887, de 2021)</a:t>
            </a:r>
          </a:p>
        </p:txBody>
      </p:sp>
      <p:sp>
        <p:nvSpPr>
          <p:cNvPr id="49154" name="Caixa de Texto 99"/>
          <p:cNvSpPr txBox="1"/>
          <p:nvPr/>
        </p:nvSpPr>
        <p:spPr>
          <a:xfrm>
            <a:off x="58738" y="4005263"/>
            <a:ext cx="9048750" cy="2784475"/>
          </a:xfrm>
          <a:prstGeom prst="rect">
            <a:avLst/>
          </a:prstGeom>
          <a:noFill/>
          <a:ln w="9525">
            <a:noFill/>
          </a:ln>
        </p:spPr>
        <p:txBody>
          <a:bodyPr wrap="square" anchor="t" anchorCtr="0">
            <a:spAutoFit/>
          </a:bodyPr>
          <a:lstStyle/>
          <a:p>
            <a:pPr algn="just"/>
            <a:r>
              <a:rPr lang="pt-BR" altLang="en-US" sz="2500" b="1">
                <a:effectLst>
                  <a:outerShdw blurRad="38100" dist="38100" dir="2700000" algn="tl">
                    <a:srgbClr val="000000">
                      <a:alpha val="43137"/>
                    </a:srgbClr>
                  </a:outerShdw>
                </a:effectLst>
                <a:latin typeface="Times New Roman" panose="02020603050405020304" pitchFamily="18" charset="0"/>
              </a:rPr>
              <a:t>Decreto Municipal 313/2021</a:t>
            </a:r>
            <a:r>
              <a:rPr lang="pt-BR" altLang="en-US" sz="2500" b="1">
                <a:latin typeface="Times New Roman" panose="02020603050405020304" pitchFamily="18" charset="0"/>
              </a:rPr>
              <a:t> - </a:t>
            </a:r>
            <a:r>
              <a:rPr lang="en-US" altLang="pt-BR" sz="2500" b="1">
                <a:latin typeface="Times New Roman" panose="02020603050405020304" pitchFamily="18" charset="0"/>
              </a:rPr>
              <a:t>Art. 5º</a:t>
            </a:r>
            <a:r>
              <a:rPr lang="en-US" altLang="pt-BR" sz="2500">
                <a:latin typeface="Times New Roman" panose="02020603050405020304" pitchFamily="18" charset="0"/>
              </a:rPr>
              <a:t> O consumidor poderá apresentar a Reclamação de que trata o inciso V e VI do art. 2º deste Decreto presencialmente, por carta, e-mail ou qualquer outro meio de comunicação (físico ou digital) a ser disponibilizado pelo PROCON, contendo a qualificação completa do consumidor e, se possível, do fornecedor, além do histórico dos fatos e o pedido, devidamente acompanhada dos documentos pertinentes.</a:t>
            </a:r>
            <a:endParaRPr lang="pt-BR" altLang="en-US" sz="2500">
              <a:latin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ítulo 1"/>
          <p:cNvSpPr>
            <a:spLocks noGrp="1"/>
          </p:cNvSpPr>
          <p:nvPr>
            <p:ph type="title" idx="4294967295" hasCustomPrompt="1"/>
          </p:nvPr>
        </p:nvSpPr>
        <p:spPr>
          <a:xfrm>
            <a:off x="0" y="274638"/>
            <a:ext cx="8229600" cy="6394450"/>
          </a:xfrm>
        </p:spPr>
        <p:txBody>
          <a:bodyPr vert="horz" wrap="square" lIns="91440" tIns="45720" rIns="91440" bIns="45720" anchor="ctr" anchorCtr="0"/>
          <a:lstStyle/>
          <a:p>
            <a:pPr algn="just"/>
            <a:r>
              <a:rPr lang="pt-BR" altLang="pt-BR" sz="2000" dirty="0">
                <a:latin typeface="Arial" panose="020B0604020202020204" pitchFamily="34" charset="0"/>
              </a:rPr>
              <a:t>(Dec. Mun. 313/2021) </a:t>
            </a:r>
            <a:r>
              <a:rPr lang="pt-BR" altLang="pt-BR" sz="2000" b="1" dirty="0">
                <a:latin typeface="Arial" panose="020B0604020202020204" pitchFamily="34" charset="0"/>
              </a:rPr>
              <a:t>Art. 67. A multa será revertida para o Fundo Municipal de Defesa dos Direitos do Consumidor (FUMDECON)</a:t>
            </a:r>
            <a:r>
              <a:rPr lang="pt-BR" altLang="pt-BR" sz="2000" dirty="0">
                <a:latin typeface="Arial" panose="020B0604020202020204" pitchFamily="34" charset="0"/>
              </a:rPr>
              <a:t>, criado pela Lei Municipal nº 2.454, de 26 de novembro de 2001, e gerido pelo Conselho Municipal de Defesa do Consumidor (COMDECON) em conjunto com a Procuradoria Geral do Município (PGM). Art. 68. As multas arrecadadas, em consonância com as diretrizes e normas aprovadas pelo Conselho Municipal de Proteção e Defesa do Consumidor, serão destinadas ao financiamento de projetos relacionados com os objetivos da Política Nacional de Relações de Consumo, à defesa dos direitos básicos do consumidor, à modernização administrativa do PROCON e dos órgãos públicos de defesa do consumidor, à atualização e aperfeiçoamento profissional dos servidores e membros que compõem os órgãos e entidades do Sistema Municipal de Defesa do Consumidor, à aquisição de equipamentos, veículos automotores e materiais permanentes necessários ao desenvolvimento dos serviços de defesa e proteção do consumidor e a obras e instalações dos órgãos de defesa e proteção do consumidor e, também, a outras ações de interesse do PROCON.</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ítulo 1"/>
          <p:cNvSpPr>
            <a:spLocks noGrp="1"/>
          </p:cNvSpPr>
          <p:nvPr>
            <p:ph type="title" idx="4294967295" hasCustomPrompt="1"/>
          </p:nvPr>
        </p:nvSpPr>
        <p:spPr>
          <a:xfrm>
            <a:off x="0" y="274638"/>
            <a:ext cx="8229600" cy="1143000"/>
          </a:xfrm>
        </p:spPr>
        <p:txBody>
          <a:bodyPr vert="horz" wrap="square" lIns="91440" tIns="45720" rIns="91440" bIns="45720" anchor="ctr" anchorCtr="0"/>
          <a:lstStyle/>
          <a:p>
            <a:r>
              <a:rPr lang="en-US" altLang="pt-BR" sz="6000" dirty="0"/>
              <a:t>FIM</a:t>
            </a:r>
            <a:endParaRPr lang="pt-BR" altLang="pt-BR" sz="6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ítulo 1"/>
          <p:cNvSpPr>
            <a:spLocks noGrp="1"/>
          </p:cNvSpPr>
          <p:nvPr/>
        </p:nvSpPr>
        <p:spPr>
          <a:xfrm>
            <a:off x="8255" y="6350"/>
            <a:ext cx="9099550" cy="687070"/>
          </a:xfrm>
          <a:prstGeom prst="rect">
            <a:avLst/>
          </a:prstGeom>
          <a:noFill/>
          <a:ln w="9525">
            <a:noFill/>
          </a:ln>
        </p:spPr>
        <p:txBody>
          <a:bodyPr anchor="ctr" anchorCtr="0"/>
          <a:lstStyle/>
          <a:p>
            <a:pPr algn="just" eaLnBrk="0" hangingPunct="0"/>
            <a:r>
              <a:rPr lang="pt-BR" altLang="en-US" sz="3000" b="1">
                <a:effectLst>
                  <a:outerShdw blurRad="38100" dist="38100" dir="2700000" algn="tl">
                    <a:srgbClr val="000000">
                      <a:alpha val="43137"/>
                    </a:srgbClr>
                  </a:outerShdw>
                </a:effectLst>
                <a:latin typeface="Arial" panose="020B0604020202020204" pitchFamily="34" charset="0"/>
              </a:rPr>
              <a:t>Reclamação on line:</a:t>
            </a:r>
            <a:r>
              <a:rPr lang="pt-BR" altLang="en-US" sz="2500" b="1">
                <a:effectLst>
                  <a:outerShdw blurRad="38100" dist="38100" dir="2700000" algn="tl">
                    <a:srgbClr val="000000">
                      <a:alpha val="43137"/>
                    </a:srgbClr>
                  </a:outerShdw>
                </a:effectLst>
                <a:latin typeface="Arial" panose="020B0604020202020204" pitchFamily="34" charset="0"/>
              </a:rPr>
              <a:t> </a:t>
            </a:r>
            <a:endParaRPr lang="pt-BR" altLang="en-US" sz="2500">
              <a:latin typeface="Arial" panose="020B0604020202020204" pitchFamily="34" charset="0"/>
            </a:endParaRPr>
          </a:p>
        </p:txBody>
      </p:sp>
      <p:sp>
        <p:nvSpPr>
          <p:cNvPr id="2" name="Caixa de Texto 1"/>
          <p:cNvSpPr txBox="1"/>
          <p:nvPr/>
        </p:nvSpPr>
        <p:spPr>
          <a:xfrm>
            <a:off x="0" y="693420"/>
            <a:ext cx="9124950" cy="475615"/>
          </a:xfrm>
          <a:prstGeom prst="rect">
            <a:avLst/>
          </a:prstGeom>
          <a:noFill/>
        </p:spPr>
        <p:txBody>
          <a:bodyPr wrap="square" rtlCol="0" anchor="t">
            <a:spAutoFit/>
          </a:bodyPr>
          <a:lstStyle/>
          <a:p>
            <a:r>
              <a:rPr lang="pt-BR" altLang="en-US" sz="2500"/>
              <a:t>https://procon.dourados.ms.gov.br/index.php?class=Welcome</a:t>
            </a:r>
          </a:p>
        </p:txBody>
      </p:sp>
      <p:pic>
        <p:nvPicPr>
          <p:cNvPr id="101" name="Espaço Reservado para Conteúdo 100"/>
          <p:cNvPicPr>
            <a:picLocks noGrp="1"/>
          </p:cNvPicPr>
          <p:nvPr>
            <p:ph idx="4294967295"/>
          </p:nvPr>
        </p:nvPicPr>
        <p:blipFill>
          <a:blip r:embed="rId2"/>
          <a:stretch>
            <a:fillRect/>
          </a:stretch>
        </p:blipFill>
        <p:spPr>
          <a:xfrm>
            <a:off x="3963988" y="3365500"/>
            <a:ext cx="5180012" cy="3403600"/>
          </a:xfrm>
          <a:prstGeom prst="rect">
            <a:avLst/>
          </a:prstGeom>
          <a:noFill/>
          <a:ln w="9525">
            <a:noFill/>
          </a:ln>
        </p:spPr>
      </p:pic>
      <p:sp>
        <p:nvSpPr>
          <p:cNvPr id="7" name="Caixa de Texto 6"/>
          <p:cNvSpPr txBox="1"/>
          <p:nvPr/>
        </p:nvSpPr>
        <p:spPr>
          <a:xfrm>
            <a:off x="0" y="1485265"/>
            <a:ext cx="9107805" cy="475615"/>
          </a:xfrm>
          <a:prstGeom prst="rect">
            <a:avLst/>
          </a:prstGeom>
          <a:noFill/>
        </p:spPr>
        <p:txBody>
          <a:bodyPr wrap="square" rtlCol="0">
            <a:spAutoFit/>
          </a:bodyPr>
          <a:lstStyle/>
          <a:p>
            <a:r>
              <a:rPr lang="pt-BR" altLang="en-US" sz="2500" b="1" dirty="0"/>
              <a:t>Atendimento por telefone</a:t>
            </a:r>
            <a:r>
              <a:rPr lang="pt-BR" altLang="en-US" sz="2500" dirty="0"/>
              <a:t>: 3411-7792</a:t>
            </a:r>
          </a:p>
        </p:txBody>
      </p:sp>
      <p:sp>
        <p:nvSpPr>
          <p:cNvPr id="8" name="Caixa de Texto 7"/>
          <p:cNvSpPr txBox="1"/>
          <p:nvPr/>
        </p:nvSpPr>
        <p:spPr>
          <a:xfrm>
            <a:off x="0" y="2277110"/>
            <a:ext cx="9107805" cy="860425"/>
          </a:xfrm>
          <a:prstGeom prst="rect">
            <a:avLst/>
          </a:prstGeom>
          <a:noFill/>
        </p:spPr>
        <p:txBody>
          <a:bodyPr wrap="square" rtlCol="0">
            <a:spAutoFit/>
          </a:bodyPr>
          <a:lstStyle/>
          <a:p>
            <a:pPr algn="just"/>
            <a:r>
              <a:rPr lang="pt-BR" altLang="en-US" sz="2500" b="1"/>
              <a:t>Reclamação presencial no Procon: </a:t>
            </a:r>
            <a:r>
              <a:rPr lang="pt-BR" altLang="en-US" sz="2500"/>
              <a:t>Rua Joaquim Teixeira Alves, nº 772, Centro, CEP 79801-014, Dourados/MS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ítulo 1"/>
          <p:cNvSpPr>
            <a:spLocks noGrp="1"/>
          </p:cNvSpPr>
          <p:nvPr/>
        </p:nvSpPr>
        <p:spPr>
          <a:xfrm>
            <a:off x="-7937" y="42863"/>
            <a:ext cx="9115425" cy="2547937"/>
          </a:xfrm>
          <a:prstGeom prst="rect">
            <a:avLst/>
          </a:prstGeom>
          <a:noFill/>
          <a:ln w="9525">
            <a:noFill/>
          </a:ln>
        </p:spPr>
        <p:txBody>
          <a:bodyPr anchor="ctr" anchorCtr="0"/>
          <a:lstStyle/>
          <a:p>
            <a:pPr algn="just" eaLnBrk="0" hangingPunct="0"/>
            <a:r>
              <a:rPr lang="pt-BR" altLang="en-US" sz="2500" b="1">
                <a:latin typeface="Arial" panose="020B0604020202020204" pitchFamily="34" charset="0"/>
              </a:rPr>
              <a:t>Decreto 313/2021 </a:t>
            </a:r>
            <a:r>
              <a:rPr lang="pt-BR" altLang="en-US" sz="2500">
                <a:latin typeface="Arial" panose="020B0604020202020204" pitchFamily="34" charset="0"/>
              </a:rPr>
              <a:t>- Art. 6º </a:t>
            </a:r>
            <a:r>
              <a:rPr lang="pt-BR" altLang="en-US" sz="2500" b="1">
                <a:latin typeface="Arial" panose="020B0604020202020204" pitchFamily="34" charset="0"/>
              </a:rPr>
              <a:t>Registrada a Reclamação</a:t>
            </a:r>
            <a:r>
              <a:rPr lang="pt-BR" altLang="en-US" sz="2500">
                <a:latin typeface="Arial" panose="020B0604020202020204" pitchFamily="34" charset="0"/>
              </a:rPr>
              <a:t>, </a:t>
            </a:r>
            <a:r>
              <a:rPr lang="pt-BR" altLang="en-US" sz="2500" b="1">
                <a:latin typeface="Arial" panose="020B0604020202020204" pitchFamily="34" charset="0"/>
              </a:rPr>
              <a:t>será instaurado o Processo Administrativo</a:t>
            </a:r>
            <a:r>
              <a:rPr lang="pt-BR" altLang="en-US" sz="2500">
                <a:latin typeface="Arial" panose="020B0604020202020204" pitchFamily="34" charset="0"/>
              </a:rPr>
              <a:t> de que trata os incisos do art. 2º deste Decreto, </a:t>
            </a:r>
            <a:r>
              <a:rPr lang="pt-BR" altLang="en-US" sz="2500" b="1">
                <a:latin typeface="Arial" panose="020B0604020202020204" pitchFamily="34" charset="0"/>
              </a:rPr>
              <a:t>designando-se, se for o caso, data para a realização da Audiência de Conciliação</a:t>
            </a:r>
            <a:r>
              <a:rPr lang="pt-BR" altLang="en-US" sz="2500">
                <a:latin typeface="Arial" panose="020B0604020202020204" pitchFamily="34" charset="0"/>
              </a:rPr>
              <a:t>, conduzida pelo Conciliador do PROCON, devendo seu resultado ser reduzido a termo. </a:t>
            </a:r>
          </a:p>
        </p:txBody>
      </p:sp>
      <p:sp>
        <p:nvSpPr>
          <p:cNvPr id="50178" name="Caixa de Texto 6"/>
          <p:cNvSpPr txBox="1"/>
          <p:nvPr/>
        </p:nvSpPr>
        <p:spPr>
          <a:xfrm>
            <a:off x="7938" y="2636838"/>
            <a:ext cx="9099550" cy="2014855"/>
          </a:xfrm>
          <a:prstGeom prst="rect">
            <a:avLst/>
          </a:prstGeom>
          <a:noFill/>
          <a:ln w="9525">
            <a:noFill/>
          </a:ln>
        </p:spPr>
        <p:txBody>
          <a:bodyPr wrap="square" anchor="t" anchorCtr="0">
            <a:spAutoFit/>
          </a:bodyPr>
          <a:lstStyle/>
          <a:p>
            <a:pPr algn="just"/>
            <a:r>
              <a:rPr lang="pt-BR" altLang="en-US" sz="2500">
                <a:latin typeface="Arial" panose="020B0604020202020204" pitchFamily="34" charset="0"/>
              </a:rPr>
              <a:t>Art. 6º, § 1º A </a:t>
            </a:r>
            <a:r>
              <a:rPr lang="pt-BR" altLang="en-US" sz="2500" b="1">
                <a:latin typeface="Arial" panose="020B0604020202020204" pitchFamily="34" charset="0"/>
              </a:rPr>
              <a:t>Audiência de Conciliação</a:t>
            </a:r>
            <a:r>
              <a:rPr lang="pt-BR" altLang="en-US" sz="2500">
                <a:latin typeface="Arial" panose="020B0604020202020204" pitchFamily="34" charset="0"/>
              </a:rPr>
              <a:t> poderá ser não presencial (virtual ou digital), e diante o emprego dos recursos tecnológicos disponíveis de transmissão de sons e imagens em tempo real, podendo ser gravada, e devendo seu resultado ser reduzido a termo. </a:t>
            </a:r>
          </a:p>
        </p:txBody>
      </p:sp>
      <p:sp>
        <p:nvSpPr>
          <p:cNvPr id="50179" name="Caixa de Texto 7"/>
          <p:cNvSpPr txBox="1"/>
          <p:nvPr/>
        </p:nvSpPr>
        <p:spPr>
          <a:xfrm>
            <a:off x="-7937" y="4868863"/>
            <a:ext cx="9151937" cy="2014855"/>
          </a:xfrm>
          <a:prstGeom prst="rect">
            <a:avLst/>
          </a:prstGeom>
          <a:noFill/>
          <a:ln w="9525">
            <a:noFill/>
          </a:ln>
        </p:spPr>
        <p:txBody>
          <a:bodyPr wrap="square" anchor="t" anchorCtr="0">
            <a:spAutoFit/>
          </a:bodyPr>
          <a:lstStyle/>
          <a:p>
            <a:pPr algn="just"/>
            <a:r>
              <a:rPr lang="pt-BR" altLang="en-US" sz="2500">
                <a:latin typeface="Arial" panose="020B0604020202020204" pitchFamily="34" charset="0"/>
              </a:rPr>
              <a:t>Art. 6º, § 2º </a:t>
            </a:r>
            <a:r>
              <a:rPr lang="pt-BR" altLang="en-US" sz="2500" b="1">
                <a:latin typeface="Arial" panose="020B0604020202020204" pitchFamily="34" charset="0"/>
              </a:rPr>
              <a:t>Independentemente do prazo para defesa</a:t>
            </a:r>
            <a:r>
              <a:rPr lang="pt-BR" altLang="en-US" sz="2500">
                <a:latin typeface="Arial" panose="020B0604020202020204" pitchFamily="34" charset="0"/>
              </a:rPr>
              <a:t>, as partes serão notificadas, </a:t>
            </a:r>
            <a:r>
              <a:rPr lang="pt-BR" altLang="en-US" sz="2500" b="1">
                <a:latin typeface="Arial" panose="020B0604020202020204" pitchFamily="34" charset="0"/>
              </a:rPr>
              <a:t>com pelo menos três (03) dias úteis de antecedência</a:t>
            </a:r>
            <a:r>
              <a:rPr lang="pt-BR" altLang="en-US" sz="2500">
                <a:latin typeface="Arial" panose="020B0604020202020204" pitchFamily="34" charset="0"/>
              </a:rPr>
              <a:t>, contados regressivamente da data designada para o comparecimento (presencial ou virtual) à Audiência de Conciliação.</a:t>
            </a:r>
          </a:p>
        </p:txBody>
      </p:sp>
    </p:spTree>
  </p:cSld>
  <p:clrMapOvr>
    <a:masterClrMapping/>
  </p:clrMapOvr>
</p:sld>
</file>

<file path=ppt/theme/theme1.xml><?xml version="1.0" encoding="utf-8"?>
<a:theme xmlns:a="http://schemas.openxmlformats.org/drawingml/2006/main" name="1_Tema do Office">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64</TotalTime>
  <Words>10062</Words>
  <Application>Microsoft Office PowerPoint</Application>
  <PresentationFormat>Apresentação na tela (4:3)</PresentationFormat>
  <Paragraphs>134</Paragraphs>
  <Slides>71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71</vt:i4>
      </vt:variant>
    </vt:vector>
  </HeadingPairs>
  <TitlesOfParts>
    <vt:vector size="76" baseType="lpstr">
      <vt:lpstr>宋体</vt:lpstr>
      <vt:lpstr>Arial</vt:lpstr>
      <vt:lpstr>Calibri</vt:lpstr>
      <vt:lpstr>Times New Roman</vt:lpstr>
      <vt:lpstr>1_Tema do Office</vt:lpstr>
      <vt:lpstr>PRINCIPAIS ASPECTOS SOBRE TRAMITAÇÃO E O JULGAMENTO DE PROCESSOS ADMINISTRATIVOS DO PROCON/DOURADOS</vt:lpstr>
      <vt:lpstr>PROCON de Dourados - Programa Municipal de Proteção e Defesa do Consumidor de Dourados</vt:lpstr>
      <vt:lpstr>Apresentação do PowerPoint</vt:lpstr>
      <vt:lpstr>Fase preparatória - Reclamação</vt:lpstr>
      <vt:lpstr>Fase preparatória</vt:lpstr>
      <vt:lpstr>Fase preparatória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INSTAURAÇÃO DO PROCESSO ADMINISTRATIVO SANCIONADOR</vt:lpstr>
      <vt:lpstr>Atualmente, o processo administrativo sancionador do Procon de Dourados segue o rito do Decreto Municipal 313, de 30/04/2021 (que substituiu o Decreto Decreto Municipal 384/09), o qual é semelhante ao Decreto Estadual 15.647-2021), c/c com o Decreto Federal 2.181/97 c/c o Cógido de Defesa do Consumidor c/c com a legislação de processo administrativo (em Dourados – Lei Municipal 2.551/2003 – semelhante à Lei Federal 9.784/99).</vt:lpstr>
      <vt:lpstr>Segundo o Prof. Fábio Medina Osório (Direito Administrativo Sancionador, 2022, p. 91 e 106): (...) Direito Penal e Direito Administrativo confluem para dar nascimento ao Direito Administrativo Sancionador. Há princípios constitucionais ao Direito Público punitivo. Ao Direito Administrativo Sancionador se aplicam os princípios do direito penal e processo penal, com matizes, por simetria. A teoria da pena deve ser observada à luz do direito positivo brasileiro e não de uma perspectiva abstrata do direito estrangeiro, o que exige um compromisso com os precedentes da civil law. (...) Obviamente, o Direito Administrativo Sancionador estará sempre subordinado à Constituição e às regras e princípios simétricos do Direito Penal. Nesse sentido, insere-se no universo do Direito Público Punitivo.</vt:lpstr>
      <vt:lpstr>E, ainda de acordo com o Prof. Prof. Fábio Medina Osório (Direito Administrativo Sancionador, 2022, p. 118): Consiste a sanção administrativa, portanto, em um mal ou castigo, por que tem efeitos aflitivos, com alcance geral e potencialmente pro futuro, imposto pela Administração Pública, materialmente considerada, pelo Judiciário ou por corporações de direito público, a um administrado, jurisdicionado, agente público, pessoa física ou jurídica, sujeitos ou não a especiais relações de sujeição com o Estado, como consequência de uma conduta ilegal, tipificada em norma proibitiva, com uma finalidade repressora e disciplinar, no âmbito de aplicação formal e material do Direito Administrativo. (...).</vt:lpstr>
      <vt:lpstr>PRINCIPAIS PRINCÍPIOS CONSTITUCIONAIS APLICÁVEIS AO PROCESSO ADMINISTRATIVO SANCIONADOR</vt:lpstr>
      <vt:lpstr>Decreto Federal 2.181/1997 - Art. 33. As práticas infrativas às normas de proteção e defesa do consumidor serão apuradas em processo administrativo sancionador, que terá início mediante: (Redação dada pelo Decreto nº 10.887, de 2021) I - ato, por escrito, da autoridade competente; (Redação dada pelo Decreto nº 10.887, de 2021) II - lavratura de auto de infração. (Redação dada pelo Decreto nº 10.887, de 2021) III - reclamação. (Revogado pelo Decreto nº 10.887, de 2021) (...).  Art. 33-A. A averiguação preliminar é o procedimento investigatório de natureza inquisitorial, instaurado pela autoridade competente de proteção e defesa do consumidor, quando os indícios ainda não forem suficientes para a instauração imediata de processo administrativo sancionador.</vt:lpstr>
      <vt:lpstr>DA INSTAURAÇÃO DE PROCESSO ADMINISTRATIVO A PARTIR DE AUTO DE INFRAÇÃO</vt:lpstr>
      <vt:lpstr> Decreto Federal 2.181/1997 -  Art. 35. Os Autos de infração, de Apreensão e o Termo de Depósito deverão ser impressos, numerados em série e preenchidos de forma clara e precisa, sem entrelinhas, rasuras ou emendas, mencionando: I - o Auto de Infração: a) o local, a data e a hora da lavratura; b) o nome, o endereço e a qualificação do autuado; c) a descrição do fato ou do ato constitutivo da infração; d) o dispositivo legal infringido; e) a determinação da exigência e a intimação para cumpri-la ou impugná-la no prazo estabelecido no caput do art. 42; (Redação dada pelo Decreto nº 10.887, de 2021) f) a identificação do agente autuante, sua assinatura, a indicação do seu cargo ou função e o número de sua matrícula; g) a designação do órgão julgador e o respectivo endereço; h) a assinatura do autuado; i) a cientificação do autuado para apresentar defesa no prazo estabelecido no caput do art. 42 e especificar as provas que pretende produzir, de modo a declinar, se for o caso, a qualificação completa de até três testemunhas, mediante fornecimento do motivo para o seu arrolamento e sempre que possível: (Incluído pelo Decreto nº 10.887, de 2021)</vt:lpstr>
      <vt:lpstr> Decreto Federal 2.181/1997 -  Art. 38. A assinatura nos Autos de Infração, de Apreensão e no Termo de Depósito, por parte do utuado, ao receber cópias dos mesmos, constitui notificação, sem implicar confissão, para os fins do art. 44 do presente Decreto. Parágrafo único. Em caso de recusa do autuado em assinar os Autos de Infração, de Apreensão e o Termo de Depósito, o Agente competente consignará o fato nos Autos e no Termo, remetendo-os ao autuado por via postal, com Aviso de Recebimento (AR) ou outro procedimento equivalente, tendo os mesmos efeitos do caput deste artigo. </vt:lpstr>
      <vt:lpstr> Decreto Federal 2.181/1997 -  Art. 36. Os Autos de Infração, de Apreensão e o Termo de Depósito serão lavrados pelo agente autuante que houver verificado a prática infrativa, preferencialmente no local onde foi comprovada a irregularidade.   Art. 37. Os Autos de Infração, de Apreensão e o Termo de Depósito serão lavrados em impresso próprio, composto de três vias, numeradas tipograficamente. § 1º Quando necessário, para comprovação de infração, os Autos serão acompanhados de laudo pericial. § 2º Quando a verificação do defeito ou vício relativo à qualidade, oferta e apresentação de produtos não depender de perícia, o agente competente consignará o fato no respectivo Auto. § 3º Os autos de infração, de apreensão e o termo de depósito poderão ser formalizados, comunicados e transmitidos em meio eletrônico, observado o disposto na legislação aplicável. (Incluído pelo Decreto nº 10.887, de 2021)   Art. 38. A assinatura nos Autos de Infração, de Apreensão e no Termo de Depósito, por parte do autuado, ao receber cópias dos mesmos, constitui notificação, sem implicar confissão, para os fins do art. 44 do presente Decreto. Parágrafo único. Em caso de recusa do autuado em assinar os Autos de Infração, de Apreensão e o Termo de Depósito, o Agente competente consignará o fato nos Autos e no Termo, remetendo-os ao autuado por via postal, com Aviso de Recebimento (AR) ou outro procedimento equivalente, tendo os mesmos efeitos do caput deste artigo.</vt:lpstr>
      <vt:lpstr>Decreto Municipal 313/2021 -  Art. 26. A fiscalização de que trata este Decreto será efetuada pelo Fiscal ou Agente Fiscal de Defesa do Consumidor (ou de Relações de Consumo), oficialmente designado, vinculado ao PROCON, devidamente credenciado mediante Cédula de Identificação Fiscal. § 1º As informações prestadas pelo Fiscal ou Agente Fiscal de Defesa do Consumidor (ou de Relações de Consumo) gozarão de fé pública, respondendo pelos atos que praticarem quando investidos da ação fiscalizadora. § 2º Os atos de fiscalização serão formalizados mediante os seguintes instrumentos: I - Auto de Constatação (AC);II - Auto de Apreensão e Termo de Depósito (AA/TD); III - Auto de Infração (AI); IV - Relatório de Visita (RV); V - Registro de Ato Fiscalizatório (RAF). (...) § 4º Em se tratando de fornecedor microempresa ou empresa de pequeno porte, deverá ser observado o critério da dupla visita para lavratura de auto de infração em relação à microempresa e à empresa de pequeno porte, salvo quando for constatada a ocorrência de reincidência, fraude, resistência ou embaraço à fiscalização, nos termos do que prevê o art. 55 da Lei Federal 123, de 14 de dezembro de 2006.</vt:lpstr>
      <vt:lpstr>DA INSTAURAÇÃO DE PROCESSO ADMINISTRATIVO SANCIONADOR APÓS AUDIÊNCIA DE TENTATIVA DE CONCILIAÇÃO</vt:lpstr>
      <vt:lpstr> Decreto Federal 2.181/1997 -  Art. 39. O processo administrativo sancionador de que trata o art. 33 poderá ser instaurado de ofício pela autoridade competente ou a pedido do interessado. (Redação dada pelo Decreto nº 10.887, de 2021) Parágrafo único. Na hipótese de a investigação preliminar não resultar em processo administrativo com base em reclamação apresentada por consumidor, deverá este ser informado sobre as razões do arquivamento pela autoridade competente.</vt:lpstr>
      <vt:lpstr>(Decreto 2.181/97) Art. 42. A autoridade competente expedirá notificação ao infrator e fixará prazo de vinte dias, contado da data de seu recebimento pelo infrator, para apresentação de defesa, nos termos do disposto no art. 44. (Redação dada pelo Decreto nº 10.887, de 2021) § 1º A notificação será acompanhada de cópia de ato de instauração do processo administrativo sancionador e, se for o caso, da nota técnica ou de outro ato que o fundamente por meio de remissão e será feita: (Redação dada pelo Decreto nº 10.887, de 2021) I - por carta registrada ao representado, seu mandatário ou preposto, com aviso de recebimento; (Redação dada pelo Decreto nº 10.887, de 2021) II - por outro meio, físico ou eletrônico, que assegure a certeza da ciência do representado; ou (Redação dada pelo Decreto nº 10.887, de 2021) III - por mecanismos de cooperação internacional. (Incluído pelo Decreto nº 10.887, de 2021) § 2º Na hipótese de notificação de representados que residam em países que aceitem a notificação postal direta, a notificação internacional poderá ser realizada por meio de serviço postal com aviso de recebimento em nome próprio. (Redação dada pelo Decreto nº 10.887, de 2021) § 3º O comparecimento espontâneo do representado supre a falta ou a nulidade da notificação e nessa data se iniciará a contagem do prazo para apresentação de defesa no processo administrativo sancionador. (Incluídopelo Decreto nº 10.887, de 2021).</vt:lpstr>
      <vt:lpstr>(Decreto 2.181/97) Art. 42-A. A intimação dos demais atos processuais será feita por meio de: (Incluído pelo Decreto nº 10.887, de 2021) I - carta registrada ao representado, ou ao seu mandatário ou preposto, com aviso de recebimento); (Incluído pelo Decreto nº 10.887, de 2021) II - publicação oficial, da qual constarão os nomes do representado e de seu procurador, se houver; ou (Incluído pelo Decreto nº 10.887, de 2021) III - por outro meio, físico ou eletrônico, que assegure a certeza da ciência do representado. (Incluído pelo Decreto nº 10.887, de 2021 )§ 1º O representado arguirá a nulidade da intimação em capítulo preliminar do próprio ato que lhe caiba praticar, o qual será tido por tempestivo caso o vício seja reconhecido. (Incluído pelo Decreto nº 10.887, de 2021) § 2º Na hipótese de não ser possível a prática imediata do ato diante da necessidade de acesso prévio aos autos, ao representado será limitado arguir a nulidade da intimação, caso em que o prazo será contado da data da intimação da decisão que a reconheça. (Incluído pelo Decreto nº 10.887, de 2021) § 3º As intimações dirigidas ao endereço constante dos autos serão presumidas válidas, ainda que não sejam recebidas pessoalmente pelo interessado, caso a modificação temporária ou definitiva do endereço não tenha sido comunicada ao órgão processante. (Incluído pelo Decreto nº 10.887, de 2021) § 4º As disposições deste artigo aplicam-se aos fornecedores que ofereçam produtos ou serviços, por meio de aplicação de internet, desde que o uso ou a fruição do bem adquirido se dê no território nacional. (Incluído pelo Decreto nº 10.887, de 2021)</vt:lpstr>
      <vt:lpstr>DESPACHO DE INSTAURAÇÃO DO PROCESSO ADMINISTRATIVO SANCIONADOR - Em relação aos autos em epígrafe, verifica-se que, nos dias 25/09/2018 e 15/10/2018, a consumidora supramencionada compareceu perante o Procon de Dourados e registrou reclamação em desfavor da fornecedora supracitada (fls. 02 e 09/10), alegando, em síntese, que: [...] realizou um contrato com a reclamada para ser feito uma Cozinha Planejada, (...). A consumidora tentou por diversas vezes entrar em contato com a reclamada para obter um esclarecimento, entretanto, o fornecedor sempre pedia um novo prazo. Ocorre que no dia 21/09, a consumidora procurou novamente o fornecedor, mas foi informada que o serviço não iria ser realizado e que a mesma não teria o dinheiro de volta. Diante disso, solicitou interferência deste PROCON e requer os devidos esclarecimentos por parte da reclamada, bem como o estorno imediato do valor pago pela consumidora, de R$ 1.880,00, pois o serviço contratado não foi realizado. É o que requer. (...).]. Pela consumidora foram juntados documentos (fls. 03/07). Por sua vez, foi remetida notificação à reclamada para comparecimento na audiência do dia 06/11/2018 e para apresentar defesa (fls. 12 e verso). Na audiência do dia 06/11/2018, compareceu somente a consumidora, tendo resultado infrutífera a tentativa de conciliação. E, no termo de audiência de fls. 13, foi registrado que: [...] Aberta a audiência compareceu a este ato apenas a consumidora. A reclamada (...) foi notificada, no dia 04/10/201/8, conforme demonstra o retorno do “AR” no verso da fl. 02 e não respondeu a CIP, foi notificada, no dia 18/10/2018, conforme demonstra o retorno do “AR” no verso da fl. 12 mas mesmo assim não compareceu após os quinze minutos de tolerância. A consumidora, informa que já contratou o serviço de outro fornecedor que inclusive já entregou o serviço e reitera a solicitação de devolução do valor pago correspondente a entrada, tendo em vista que o fornecedor não realizou o serviço contratado e que vai procurar o judiciário em busca do seu direito. Diante exposto, encaminho os autos a Assessoria Jurídica para análise e parecer. E oriento o consumidor a recorrer judicialmente em busca do seu direito. As partes firmam o presente em 3 (três) vias de igual teor e forma para todos os fins legais. [...].</vt:lpstr>
      <vt:lpstr>No dia 20/07/2021, foram juntadas a este processo administrativo cópias de sentença e trânsito em julgado extraídos dos autos sob nº 0804961-02.2018.8.12.0101, de ação de restituição de valores pagos c/c indenização por danos morais proposta pela referida consumidora em desfavor da mencionada reclamada (fls. 14/15), sendo que, em referida sentença, a reclamada foi condenada à restituição de valores pagos e ao pagamento de danos morais em favor da consumidora. Destarte, uma vez que consta nos autos que não houve a solução voluntária da questão objeto dos autos e por não ter a reclamada apresentado provas suficientes para excluir sua responsabilidade pelas práticas abusivas e infringentes objeto da reclamação do referido consumidor, entendemos pela necessidade de instauração de processo administrativo sancionador, nos termos dos arts. 33, 39 e 40 do Decreto Federal 2.181/1997 c/c art. 2º e 22 do Decreto Municipal 313/2021, em desfavor do fornecedor xxxxx, inscrito no CNPJ sob nº xxxxx, pela prática infrativa de não cumprimento de oferta apresentada ao consumidor, o que configura infração ao art. 31 do Código de Defesa do Consumidor.Dourados/MS, 11 de fevereiro de 2022. Lenilson Almeida da Silva - Procurador Municipal - Assessoria Jurídica do Procon de Dourados. De acordo com o despacho retromencionado. Instaura-se, assim, o processo administrativo sancionador, devendo ser notificada a fornecedora supramencionada para apresentar defesa ao presente processo administrativo sancionatório, nos termos do art. 40, V, 42 e 44 do Decreto Federal, no prazo legal e sob as cominações da legislação consumerista. Antonio Marcos Marques Procurador Municipal - Diretor Administrativo do Procon de Dourados.</vt:lpstr>
      <vt:lpstr> Através da presente, NOTIFICAMOS a fornecedora (reclamada) XXXXX, acima qualificada, de que, nos termos do despacho de fls. Xxx, cópia anexa, foi instaurado em seu desfavor o presente processo administrativo sancionador em relação à questão objeto da reclamação do(a) consumidor(a) relatada nos autos em epígrafe, pela prática infrativa de não cumprimento da oferta, a qual configura infração ao(s) art(s). 31 do Código de Defesa do Consumidor. Diante disso, fica a reclamada notificada, também, para, no prazo de vinte (20) dias, a contar do recebimento desta notificação, apresentar defesa (ou impugnação) nestes autos, com as provas que lhe deem suporte ou, de maneira fundamentada, especificar as provas que pretende produzir, nos termos do que preveem os arts. 40, V, 42 e 44 do Decreto Federal 2.181/1997 c/c art. 2º e 22 do Decreto Municipal 313/2021, sob as penas da legislação consumerista. Cientifica-se, ainda, a reclamada de que as informações acima requisitadas deverão ser entregues ou encaminhadas, no prazo marcado, para o PROCON de Dourados/MS, sito na Rua Joaquim Teixeira Alves, nº 772, Centro, CEP: 79801-014, Dourados/MS, fone: (67) 3411-7670, e-mail: assejur.procon@dourados.ms.gov.br.</vt:lpstr>
      <vt:lpstr>(Decreto Federal 2.181/97) Art. 44. O representado poderá impugnar o ato que instaurar o processo administrativo sancionador, no prazo estabelecido no caput do art. 42, contado da data de sua notificação, de modo a indicar em sua defesa: (Redação dada pelo Decreto nº 10.887, de 2021) I - a autoridade julgadora a quem é dirigida; I - a autoridade decisória a quem é dirigida; (Redação dada pelo Decreto nº 10.887, de 2021) II - a qualificação do impugnante; Ill - as razões de fato e de direito que fundamentam a impugnação; III - as razões de fato e de direito que fundamentam a impugnação; e (Redação dada pelo Decreto nº10.887, de 2021) IV - as provas que lhe dão suporte. IV - de maneira fundamentada, as provas que pretende produzir, de modo a declinar a qualificação completa de até três testemunhas. (Redação dada pelo Decreto nº 10.887, de 2021)</vt:lpstr>
      <vt:lpstr> LIMITES E CRITÉRIOS PARA A FIXAÇÃO DA SANÇÃO ADMINISTRATIVA</vt:lpstr>
      <vt:lpstr> (Dec. Mun. 313/2021) Art. 37. Os limites e critérios de graduação adotados na pena de multa devem observar o previsto no art. 57 do Código de Defesa do Consumidor, especialmente, os relativos à gravidade da infração, à vantagem auferida e à condição econômica do fornecedor. Parágrafo único. O valor da multa será fixado em Unidade Fiscal de Referência do Estado de Mato Grosso do Sul (UFERMS), desprezando-se as frações inferiores à unidade.  </vt:lpstr>
      <vt:lpstr>CDC - Art. 56. As infrações das normas de defesa do consumidor ficam sujeitas, conforme o caso, às seguintes sanções administrativas, sem prejuízo das de natureza civil, penal e das definidas em normas específicas:I - multa; II - apreensão do produto;  III - inutilização do produto;  IV - cassação do registro do produto junto ao órgão competente;  V - proibição de fabricação do produto; VI - suspensão de fornecimento de produtos ou serviço; VII - suspensão temporária de atividade;  VIII - revogação de concessão ou permissão de uso; IX - cassação de licença do estabelecimento ou de atividade; X - interdição, total ou parcial, de estabelecimento, de obra ou de atividade;  XI - intervenção administrativa;  XII - imposição de contrapropaganda.</vt:lpstr>
      <vt:lpstr>As sanções administrativas previstas no art. 56 do CDC são divididas em três espécies: a) Sanções Pecuniárias: representadas pelas multas em razão do inadimplemento dos deveres relativos ao consumo; b) Sanções Objetivas ou Reais: representadas pela apreensão, inutilização do produto, cassação do registro do produto, proibição de fabricação e até mesmo suspensão de fornecimento de produtos ou serviços; c) Sanções Subjetivas: representadas por sanções como interdição, total ou parcial, de estabelecimento, de obra ou atividade, suspensão temporária da atividade, etc. (fonte:https://marievano.jusbrasil.com.br/artigos/1126020338/sancoes-administrativas-e-infracoes-penais-no-cdc)</vt:lpstr>
      <vt:lpstr>Sanção Administrativa - Multa – limite legal - Art. 57, parágrafo único, do CDC: “A multa será em montante não inferior a duzentas e não superior a três milhões de vezes o valor da Unidade Fiscal de Referência (Ufir), ou índice equivalente que venha a substituí-lo.” Obs: último valor da UFIR = 1,0641.</vt:lpstr>
      <vt:lpstr>Apresentação do PowerPoint</vt:lpstr>
      <vt:lpstr>“EMENTA – APELAÇÃO CÍVEL – ENERSUL – AÇÃO ANULATÓRIA DE ATO ADMINISTRATIVO – MULTA APLICADA PELO PROCON – OBSERVÂNCIA AOS PRINCÍPIOS DA LEGALIDADE, RAZOABILIDADE E PROPORCIONALIDADE – APROPRIADA GRADUAÇÃO DA MULTA – ÍNDICE DE CORREÇÃO MONETÁRIA UTILIZADO – AUSÊNCIA DE IRREGULARIDADE – SENTENÇA MANTIDA. A inobservância das normas contidas no Código de Defesa do Consumidor constitui prática infrativa e sujeita o fornecedor à multa administrativa. A menção ao índice UFERMS ao invés do índice UFIR não é motivo para invalidar as multas aplicadas pelo PROCON quando se verifica que a quantia em moeda corrente foi estabelecida dentro dos parâmetros impostos pela lei. [TJ/MS, Apelação Cível - Ordinário - n. 2011.022127-5/0000-00 -Campo Grande, 4ª Câmara Cível, relator Des. Josué de Oliveira, j. 12.6.2012].</vt:lpstr>
      <vt:lpstr>“EMENTA - APELAÇÕES CÍVEIS – ANULATÓRIA DE ATO ADMINISTRATIVO – MULTA DO PROCON – INFRAÇÃO DAS NORMAS DO CDC – DECISÃO ADMINISTRATIVA – OBSERVÂNCIA DOS REQUISITOS LEGAIS – REDUÇÃO DO VALOR - RECURSO DA TELEFÔNICA PARCIALMENTE PROVIDO E DO MUNICÍPIO IMPROVIDO. Reveste-se de legalidade a multa aplicada em processo administrativo no âmbito de Procon, onde foram observados os princípios constitucionais do contraditório e da ampla defesa. Penalidades fixadas sem observar os princípios de razoabilidade e proporcionalidade devem ser reduzidas.” [TJ/MS, Apelação - Nº 0809144-95.2013.8.12.0002 – Dourados, 2ª Câmara Cível, relator Des. Julizar Barbosa Trindade, J. 15/07/14]. (grifos nossos).</vt:lpstr>
      <vt:lpstr>“EMENTA – APELAÇÃO CÍVEL – ANULATÓRIA –  PROCEDIMENTO ADMINISTRATIVO – MULTA APLICADA PELO PROCON – VIOLAÇÃO DE PRECEITOS CONSUMERISTAS – ART. 18 DO DECRETO FEDERAL N. 2.181/97 – MULTA CORRETAMENTE APLICADA – SENTENÇA MANTIDA – RECURSO IMPROVIDO. Violações aos preceitos consumeristas desafiam a aplicação de sanções, em conformidade com o art. 18 do Decreto Federal nº 2.181/97. A decisão administrativa que fixou a pena valorou devidamente as provas colacionadas aos autos do procedimento, proferindo decisão acertada quanto à aplicação de penalidades, por ter a autora infringido norma cogente de proteção e defesa do consumidor. O valor das multas apresenta-se condizente com a pujança econômica da empresa e a gravidade da lesão cometida, ademais, se fixada em valor módico, há o risco de não se atingir seu fim, que é justamente de desestímulo à novas condutas nesse sentido.” [TJ/MS, Apelação Cível - Ordinário - N. 2012.006855-9/0000-00 - Campo Grande, 5ª Câmara Cível, relator Des. Vladimir Abreu da Silva, j. 17/05/12]. (grifos nossos).</vt:lpstr>
      <vt:lpstr>E M E N T A - APELAÇÃO – AÇÃO ANULATÓRIA DE DÉBITO C/C TUTELA ANTECIPADA. PROCEDIMENTO ADMINISTRATIVO - LEGITIMIDADE DO RECLAMANTE - RESSARCIMENTO DO DANO EM JUÍZO – CIRCUNSTÂNCIA ATENUANTE. PROCESSO ADMINISTRATIVO - INÍCIO - RECLAMAÇÃO - AUTO DE INFRAÇÃO DISPENSÁVEL. PROCESSO ADMINISTRATIVO – NOTIFICAÇÃO E INTIMAÇÃO DA RECLAMADA - DECISÕES FUNDAMENTADAS – AUSÊNCIA EM AUDIÊNCIA NÃO JUSTIFICADA - SUBSUNÇÃO CORRETA DA CONDUTA À SANÇÃO APLICADA – PRINCÍPIOS DA LEGALIDADE, AMPLA DEFESA E CONTRADITÓRIO - VERIFICADOS. MULTA – ARBITRADA EM QUANTUM RAZOÁVEL – RECURSO CONHECIDO E IMPROVIDO. O cumprimento de acordo judicial referente ao ressarcimento do dano ao consumidor, ocorrido após a instauração de procedimento administrativo no Procon, não conduz à ilegitimidade do reclamante, tampouco é causa de extinção da pena de multa aplicada pela administração, considerando que esta visa a punição pela infração às normas que tutelam as relações de consumo. Não há ofensa aos princípios da legalidade, ampla defesa e contraditório quando o processo administrativo tramitou sem qualquer vício, tendo a reclamada sido notificada e intimada da audiência e das decisões, que foram motivadas, havendo subsunção correta da conduta à sanção aplicada. Mantém-se a multa arbitrada em quantum razoável e dentro dos limites estabelecidos pelo CDC, considerando, principalmente, o cometimento de duas infrações graves, o grande porte e a reincidência da empresa. [TJ, Apelação - Nº 0804284-17.2014.8.12.0002 – Dourados, 4ª Câmara Cível, relator Juiz Odemilson Roberto Castro Fassa, j. 21/10/14].</vt:lpstr>
      <vt:lpstr>“EMENTA – APELAÇÃO CÍVEL. AÇÃO ANULATÓRIA DE ATO ADMINISTRATIVO. PROCON. APLICAÇÃO DE MULTA PROVENIENTE DE SANÇÕES ADMINISTRATIVAS DEFINIDAS NO CÓDIGO DE DEFESA DO CONSUMIDOR. LEGITIMIDADE. ARTS. 56 E 57 DA LEI N. 8.078/90. ALEGAÇÃO DE VIOLAÇÃO AO PRINCÍPIO DO CONTRADITÓRIO. INOCORRÊNCIA. EFETIVO EXERCÍCIO DA AMPLA DEFESA. INEXISTÊNCIA DE NULIDADE DO PROCESSO ADMINISTRATIVO. MULTA ATINENTE À VIOLAÇÃO DAS NORMAS DE DEFESA DO CONSUMIDOR. GRAVIDADE DO ATO INFRACIONAL, VANTAGEM AUFERIDA E CONDIÇÃO ECONÔMICA DO FORNECEDOR OU PRESTADOR DE SERVIÇO. EMPRESA DE NOTÓRIO E ELEVADO PORTE. SENTENÇA REFORMADA. RECURSO PROVIDO. Se à autora, na qualidade de reclamada, foi assegurado o efetivo exercício da ampla defesa, não há falar em nulidade do processo administrativo por violação ao princípio do contraditório. Na fixação da multa atinente à violação das normas de defesa do consumidor, deve-se levar em conta a gravidade do ato infracional, a vantagem auferida e a condição econômica do fornecedor ou prestador de serviço.” [TJ/MS, Apelação Cível - Ordinário - N. 2012.010546-2/0000-00 – Naviraí, 1ª Câmara Cível, relator Des. Sérgio Fernandes Martins, j. 30/05/12]. (grifos nossos).</vt:lpstr>
      <vt:lpstr>(Decreto Federal 2.181/97) - Art. 46. A decisão administrativa conterá: (Redação dada pelo Decreto nº 10.887, de 2021) I - a identificação do representado e, quando for o caso, do representante; (Incluído pelo Decreto nº 10.887, de 2021) II - o resumo dos fatos imputados ao representado, com a indicação dos dispositivos legais infringidos; (Incluído pelo Decreto nº10.887, de 2021) III - o sumário das razões de defesa; (Incluído pelo Decreto nº 10.887, de 2021) IV - o registro das principais ocorrências no andamento do processo; (Incluído pelo Decreto nº 10.887, de 2021) V - a apreciação das provas; e (Incluído pelo Decreto nº 10.887, de 2021) VI - o dispositivo, com a conclusão a respeito da configuração da prática infrativa, com a especificação dos fatos que constituam a infração apurada na hipótese de condenação. (Incluído pelo Decreto nº 10.887, de 2021) </vt:lpstr>
      <vt:lpstr>(Decreto Federal 2.181/97) - Art. 46. (...) § 1º Na hipótese de caracterização de infração contra as normas de proteção e defesa do consumidor, a decisão também deverá conter: (Redação dada pelo  Decreto nº 10.887, de 2021) I - a indicação das providências a serem tomadas pelos responsáveis para fazê-la cessar, quando for o caso; (Incluído pelo Decreto nº 10.887, de 2021) II - o prazo no qual deverão ser iniciadas e concluídas as providências referidas no inciso I; (Incluído pelo Decreto nº 10.887, de 2021) III - a multa estipulada, sua individualização e sua dosimetria; (Incluído pelo Decreto nº 10.887, de 2021) IV - a multa diária, em caso de continuidade da infração; (Incluído pelo Decreto nº 10.887, de 2021) V - as demais sanções descritas na Lei nº 8.078, de 1990, se for o caso; (Incluído pelo Decreto nº 10.887, de 2021) VI - a multa em caso de descumprimento das providências estipuladas, se for o caso; e (Incluído pelo Decreto nº 10.887, de 2021) II - o prazo para pagamento da multa e para cumprimento das demais obrigações determinadas. (Incluído pelo Decreto nº 10.887, de 2021) § 2º A decisão condenatória poderá consistir em declaração de concordância com pareceres, notas técnicas ou decisões, hipótese em que integrarão o ato decisório. (Redação dada pelo Decreto nº 10.887, de 2021)</vt:lpstr>
      <vt:lpstr>Julgamento do Processo Admnistrativo Sancionador – PROCON/DOURADOS</vt:lpstr>
      <vt:lpstr>(Dec. Mun. 313/2021) Art. 61. Os Processos Administrativos serão submetidos à análise jurídica, quando encaminhados para essa finalidade ou houver necessidade dessa intervenção, cabendo ao setor jurídico a emissão de parecer, indicando o processo, o relatório, a fundamentação e a parte conclusiva. § 1º Caberá a Assessoria Jurídica do Procon a análise e elaboração de parecer técnico nos processos administrativos, nas formas previstas nos artigos 1º a 5º deste Decreto. § 2º Os pareceres técnicos conterão a indicação do processo, o relatório sumário, a fundamentação, a dosimetria da pena (na hipótese de aplicação de multa) e a parte dispositiva (conclusão). § 3º O titular do PROCON, por ocasião da decisão administrativa, não está vinculado à análise jurídica ou ao parecer da Assessoria Jurídica, devendo fundamentar sua decisão com base na defesa e nas provas produzidas pelas partes. § 4º Caso o titular do PROCON acolha os fundamentos da análise jurídica ou do parecer da Assessoria Jurídica, fica dispensado o relatório, devendo somente discriminar a sanção administrativa, com seu respectivo enquadramento legal.</vt:lpstr>
      <vt:lpstr> Análise dos fatos e sua subsunção às infrações consumeristas tipificadas  no CDC, no Decreto Federal, no Decreto Municipal (ou Estadual) e nas demais leis sobre relações de consumo, com apoio na jurisprudência e na doutrina sobre o assunto.</vt:lpstr>
      <vt:lpstr>“EMENTA – APELAÇÃO CÍVEL – AÇÃO DECLARATÓRIA DE INEXIGIBILIDADE DE MULTA – APLICAÇÃO DE MULTA ADMINISTRATIVA PELO PROCON POR INFRAÇÃO ÀS NORMAS DO CÓDIGO DE DEFESA DO CONSUMIDOR – AUSÊNCIA DE TIPICIDADE DA INFRAÇÃO – AUSÊNCIA DE CRITÉRIOS OBJETIVOS PARA DEFINIÇÃO DO VALOR DA MULTA - MULTA DESCABIDA – NECESSIDADE DE OBEDIÊNCIA AO PRINCÍPIO DA LEGALIDADE – RECURSO IMPROVIDO. É inadmissível a imposição de multa administrativa pelo PROCON por conduta que não está prevista como infração na lei consumerista, haja vista a necessidade de obediência ao princípio da legalidade. O valor a ser aplicado a título de multa deve ser definido segundo critérios objetivos definidos na própria lei.” [TJ/MS, Apelação Cível - Ordinário nº 2011.030483-0/0000-00 – Naviraí, 1ª Câmara Cível, relator Des. João Maria Lós, j. 02/05/2012]. (grifos nossos).</vt:lpstr>
      <vt:lpstr>“EMENTA – APELAÇÃO CÍVEL – AÇÃO DE ANULAÇÃO DE ATO JURÍDICO – ATO ADMINISTRATIVO – PROCON – IMPOSIÇÃO DE MULTA A FORNECEDOR – ATO SEM MOTIVAÇÃO E INCONGRUENTE – DESVINCULAÇÃO AOS MOTIVOS DETERMINANTES – ANÁLISE PELO JUDICIÁRIO – POSSIBILIDADE – RECURSO PROVIDO. Consoante a teoria dos motivos determinantes, o administrador vincula-se aos motivos elencados para a prática do ato administrativo. Nesse contexto, há vício de legalidade não apenas quando inexistentes ou inverídicos os motivos suscitados pela administração, mas também quando verificada a falta de congruência entre as razões explicitadas no ato e o resultado nele contido.” [TJ/MS, Apelação Cível - Ordinário - n. 2012.013471-7/0000-00 - Campo Grande, 3ª Turma, relator Des. Marco André Nogueira Hanson, j. 29/05/12]. (grifos nossos).</vt:lpstr>
      <vt:lpstr>“EMENTA – APELAÇÃO CÍVEL – AÇÃO ANULATÓRIA DE ATO ADMINISTRATIVO – MULTA APLICADA PELO PROCON – ESCLARECIMENTOS PRESTADOS PELA EMPRESA DE TELEFONIA – ACEITAÇÃO PELA CONSUMIDORA – PROCESSO ENCERRADO – MOTIVAÇÃO INEXISTENTE – MULTA AFASTADA – RECURSO PROVIDO. Se a consumidora, em audiência realizada no Procon, aceitou os esclarecimentos prestados pela fornecedora quanto à reclamação relativa à cobrança de ligações telefônicas, comprometendo-se a entrar em contato via telefone para quitação dos débitos pendentes, tendo o processo se encerrado, não se justifica a aplicação de penalidade de multa à fornecedora, pelo motivo de descumprimento das normas consumeristas, o qual é regido pela observância à estrita legalidade, pois inexiste in casu elementos a justificar a imposição da multa, devendo, pois, tornar sem efeito sua aplicação. [TJ, Apelação Cível - Ordinário - N. 2012.009722-0/0000-00 - Campo Grande, 5ª Câmara Cível, relator Des. Sideni Soncini Pimentel, j. 19/04/12]. (grifos nossos).</vt:lpstr>
      <vt:lpstr>“EMENTA – APELAÇÃO CÍVEL - AÇÃO ANULATÓRIA DE ATO ADMINISTRATIVO COM PEDIDO DE TUTELA ANTECIPADA - MULTA APLICADA PELO PROCON À EMPRESA DE TELEFONIA – ATO ADMINISTRATIVO DESPIDO DE FUNDAMENTAÇÃO - MERA MENÇÃO À DISPOSITIVOS DO CÓDIGO DE DEFESA DO CONSUMIDOR, SEM APONTAR FATO CONCRETO QUE PUDESSE LEGITIMAR A APLICAÇÃO DA MULTA – EMPRESA PRESTOU AS INFORMAÇÕES SOLICITADAS – DESCONTENTAMENTO DO CONSUMIDOR QUE NÃO ENSEJA A APLICAÇÃO DE MULTA - SENTENÇA REFORMADA – RECURSO PROVIDO. 1. Tendo a empresa de telefonia, em audiência de conciliação realizada no processo administrativo junto ao Procon, prestado as informações solicitadas, dando conta de que o setor responsável não constatou nenhuma irregularidade que pudesse gerar a cobrança indevida, mostra-se ilegal e desprovida de fundamento jurídico a multa aplicada com base no descontentamento do consumidor acerca das informações. 2. O simples descontentamento do consumidor em relação às informações prestadas não se consubstanciam em infração ao Código de Defesa do Consumidor. 3. Inegável que o consumidor é titular do direito à informação, todavia, na decisão administrativa não consta em que consistiu a falha da prestadora do serviço.” [TJMS, Apelação Cível - Ordinário - N. 2012.006394-4/0000-00 - Campo Grande, 3ª Câmara Cível, relator Des. Fernando Mauro Moreira Marinho, j. 17/04/12]. (grifos nossos).</vt:lpstr>
      <vt:lpstr>“EMENTA – APELAÇÃO CÍVEL – AÇÃO ANULATÓRIA DE ATO ADMINISTRATIVO COM PEDIDO DE TUTELA ANTECIPADA – APLICAÇÃO DE MULTA ADMINISTRATIVA PELO PROCON POR INFRAÇÃO ÀS NORMAS DO CÓDIGO DE DEFESA DO CONSUMIDOR – TIPICIDADE DA INFRAÇÃO – CRITÉRIOS OBJETIVOS PARA DEFINIÇÃO DO VALOR DA MULTA ATENDIDOS – MULTA DEVIDA – RECURSO IMPROVIDO. Não há como falar em simples discordância do consumidor, tendo em vista que é nítida a falta de clareza nas explicações da empresa quanto à cobrança excedente na conta telefônica, inclusive admitindo a reincidência na cobrança de tais valores. O valor a ser aplicado a título de multa deve ser definido segundo critérios objetivos definidos na própria lei.” [TJ/MS, Apelação Cível - Ordinário - n. 2012.009862-4/0000-00 - Campo Grande, 1ª Câmara Cível, relator Des. João Maria Lós, j. 23/05/12]. (grifos nossos).</vt:lpstr>
      <vt:lpstr>“EMENTA – APELAÇÃO CÍVEL – AÇÃO ANULATÓRIA DE ATO ADMINISTRATIVO COM PEDIDO DE TUTELA ANTECIPADA – PROCESSO ADMINISTRATIVO INSTAURADO PELO PROCON, COM MULTA APLICADA À EMPRESA DE TELEFONIA – RECURSO INTERPOSTO PELO ESTADO DE MATO GROSSO DO SUL – PRELIMINAR DE CERCEAMENTO DE DEFESA REJEITADA – MÉRITO – ATO ADMINISTRATIVO DESPIDO DE FUNDAMENTAÇÃO – MERA MENÇÃO A DISPOSITIVOS DO CÓDIGO DE DEFESA DO CONSUMIDOR, SEM APONTAR FATO CONCRETO QUE PUDESSE LEGITIMAR A APLICAÇÃO DA MULTA – SENTENÇA MANTIDA – RECURSO IMPROVIDO. Não se há falar em cerceamento de defesa se a prova documental juntada pela autora é suficiente para dirimir a controvérsia relacionada à nulidade de decisão proferia em processo administrativo. É desmotivado e, portanto, nulo, o ato administrativo que apenas diz que a multa aplicada pelo Procon seria legítima em razão de o consumidor ter ficado descontente com as informações prestadas pela empresa de telefonia, hipótese que, por si só, não se enquadra em infração ao código do consumidor.” [TJMS, Embargos de Declaração em Apelação Cível - Ordinário - N. 2012.003704-2/0001-00 - Campo Grande, 5ª Câmara Cível, relator Des. Des. Luiz Tadeu Barbosa Silva, j. 29/03/12]. (grifos nossos).</vt:lpstr>
      <vt:lpstr>“EMENTA – APELAÇÃO CÍVEL – EMBARGOS À EXECUÇÃO FISCAL – FUNDAMENTO PARA REJEIÇÃO DA PRETENSÃO – NÃO ATACADO – OFENSA AO PRINCÍPIO DA DIALETICIDADE ARGUIDA DE OFÍCIO – RECURSO NÃO CONHECIDO. Verificando-se que a sentença recorrida deixou claro que a multa aplicada pelo Procon, a qual foi posteriormente convertida em CDA, tinha por fundamento o fato do apelante não ter comparecido a audiência de conciliação, deixando de prestar as informações para as quais foi devidamente notificado, e que ao interpor recurso de apelação o apelante não discorreu uma única linha sequer a fim de refutar a conclusão do juízo, inarredável a ofensa ao princípio da dialeticidade, passível de ser suscitada de ofício.” [TJ/MS, Apelação – Nº 0812616-10.2013.8.12.0001 – Campo Grande, 5ª Câmara Cível, relator Des. Sideni Soncini Pimentel, j. 08/05/14].</vt:lpstr>
      <vt:lpstr>“EMENTA – APELAÇÃO CÍVEL – MANDADO DE SEGURANÇA – MULTA POR INFRAÇÃO A DIREITO DO CONSUMIDOR – ACORDO REALIZADO ENTRE O CONSUMIDOR E A EMPRESA, NO JUIZADO CÍVEL – TRANSAÇÃO QUE AFASTA A JUSTA CAUSA PARA O ENQUADRAMENTO DA ILICITUDE DE CONDUTA DA EMPRESA COMO INFRAÇÃO AOS DIREITOS DO CONSUMIDOR – ILEGALIDADE DO AUTO DE INFRAÇÃO E DA APLICAÇÃO DA MULTA – RECURSO E REEXAME IMPROVIDOS, CONTRA O PARECER. A aplicação de multa por infração a direito do consumidor, para ser considerada legal, depende da existência de materialidade da conduta que seria passível de enquadramento nos dispositivos do CDC. Se a notificação e autuação da empresa ocorreu após a celebração e homologação de acordo realizado com o consumidor, perante o Judiciário, desaparece a justa causa para a aplicação da respectiva multa administrativa. [TJMS, Apelação Cível - Lei Especial - N. 2003.011026-7/0000-00 - Campo Grande, 2ª Turma Cível, relator Des. Horácio Vanderlei Nascimento Pithan, j. 25/07/06]. (grifos nossos).</vt:lpstr>
      <vt:lpstr>“EMENTA - RECURSO ORDINÁRIO. PROCON. DECISÃO ADMINISTRATIVA QUE COMINA MULTA E INSCREVE FORNECEDORA EM CADASTRO DE PROTEÇÃO AO CONSUMIDOR. APRESENTAÇÃO DE JUSTIFICATIVAS ANTES MESMO DA DECISÃO. TERMO DE ACORDO CELEBRADO ENTRE CONSUMIDORA E FORNECEDORA. PRINCÍPIO DA RAZOABILIDADE E VERDADE MATERIAL. A par da circunstância de ter apresentado os esclarecimentos antes mesmo da decisão administrativa proferida pelo PROCON-PR (fls. 74/75), ainda assim a ora recorrente foi multada e inscrita no cadastro de proteção ao consumidor. Ocorre que, consoante esclareceu a autoridade coatora, a ora recorrente juntou serodiamente um documento essencial à solução da controvérsia, o que gerou a decretação, por analogia, dos efeitos da revelia e a cominação das referidas penalidades administrativas (fls. 107/108). Por mais que o aludido documento, consubstanciado em um termo de acordo entre consumidora e fornecedora (fls. 156/157), representasse um fato extintivo do direito da autora, não mereceu a devida consideração. A despeito do fenômeno da preclusão administrativa não ter recebido o devido tratamento legislativo, a teor do que ensinam Adilson Abreu Dallari e Sérgio Ferraz (Processo Administrativo. São Paulo: Malheiros, 2003, p. 42-43), nada obstaria que o PROCON considerasse que a pretensão da consumidora foi substancialmente satisfeita com o acordo por ela proposto à fornecedora. Ignorar, no âmbito do processo administrativo, a força normativa do princípio da razoabilidade, enquanto mecanismo viabilizador do controle dos atos administrativos, significa incorrer, a rigor, em afronta ao próprio princípio da legalidade. Os atos supostamente praticados pela fornecedora, apontados como justificadores da medida infligida pelo PROCON-PR, em verdade, não possuem a virtude de embasar as sanções, pois foram precedidos de um acordo extremamente favorável à consumidora. Não bastasse a invocação do princípio da razoabilidade, poderia ainda ser invocado o princípio da verdade material como forma de dirimir a pretensão mandamental e refutar a equivocada premissa da juntada intempestiva do termo de acordo. Por força do princípio da verdade material, plenamente aplicável no âmbito do processo administrativo enquanto garantia da indisponibilidade do interesse público, conforme ensina Adilson Abreu Dallari e Sérgio Ferraz, "mesmo no silêncio da lei, e até mesmo contra alguma esdrúxula disposição nesse sentido, nem há que se falar em confissão e revelia, como ocorre no processo judicial. Nem mesmo a confissão do acusado põe fim ao processo; sempre será necessário verificar, pelo menos, sua verossimilhança, pois o que interessa, em última análise, é a verdade, pura e completa" (Ob. cit., p 87). Recurso ordinário provido. [STJ, RMS nº 12.105 (2000/0054090-0), 2ª T., relator Min. Franciulli Netto, j. 03/03/05]. (grifos nossos).</vt:lpstr>
      <vt:lpstr>DOSIMETRIA DA PENA DE MULTA</vt:lpstr>
      <vt:lpstr>DOSIMETRIA DA PENA DE MULTA</vt:lpstr>
      <vt:lpstr>DOSIMETRIA DA PENA DE MULTA</vt:lpstr>
      <vt:lpstr>Pelo exposto, evidenciada a prática abusiva e infrativa de inscrição indevida do nome do consumidor em órgão de proteção ao crédito (arts. 42, caput, e 43, § 1°, da Lei Federal 8.078/1990 c/c art. 13, IX, XI e XII do Decreto Federal 2.181/1997 c/c art. 38, § 2º, do Decreto Municipal 313/2021) de responsabilidade da reclamada xxxxxxxx, somos pela aplicação de sanção administrativa em desfavor dessa reclamada, sob a forma de Pena de Multa, consoante previsão dos arts. 56, I, e 57, caput e parágrafo único, da Lei Federal 8.078/1990 c/c os arts. 18 a 28 do Decreto Federal 2.181/97 c/c os arts. 41 a 51 do Decreto Municipal 313/2021. Quanto à dosimetria da pena de multa, ante as disposições dos arts. 42 a 47 do Decreto Municipal 313/2021, em primeira etapa (“PBF = PBI x GI x VA”, sendo: I - PBF: Pena-base final; II - PBI: Pena-base inicial; III - GI: Gravidade da Infração; IV - VA: Vantagem Auferida), tendo em conta: 1º) a gravidade da infração – prática abusiva e infrativa de inscrição indevida (infração grave – art. 38, § 2º, do Decreto Municipal 313/2021); 2º) a vantagem de caráter individual auferida pela reclamada (art. 39, § 2º, do Decreto Municipal 313/2021); 3º) o porte econômico da empresa reclamada (empresa de grande porte – art. 40, II, §§ 2º e 3º, do Decreto Municipal 313/2021). No que se refere à reclamada BV Financeira S/A - Crédito, Financiamento e Investimento, com fulcro nos arts. 41 a 51 do Decreto Municipal 313/2021, estabelecemos como PENA BASE FINAL (“PBF = PBI x GI x VA”, ou seja, PBF = 200 x 1.2 x 1.1) o valor correspondente a 264 UFERMS, pela prática infringente de inscrição indevida, e, em segunda etapa, estando presente a circunstância agravante prevista no art. 49, I, do Decreto Municipal 313/2021, adicionamos à Pena Base Final o valor equivalente a 30 UFERMS pela agravante; e estando presente a circunstância atenuante previstas no art. 51, II, do Decreto Municipal 313/2021, reduzimos da Pena Base Final o valor equivalente a 30 UFERMS pela atenuante. Por fim, ao aplicarmos a regra dos arts. 41 a 51 do Decreto Municipal 313/2021 para cálculo da pena de multa definitiva: pena base final + agravantes – atenuantes, resulta em fixarmos, como definitiva, no valor correspondente a 264 (duzentas e sessenta e quatro) UFERMS, a Pena de Multa em desfavor da fornecedora/reclamada xxxxxxx.</vt:lpstr>
      <vt:lpstr>DO DIREITO AO RECURSO ADMINISTRATIVO</vt:lpstr>
      <vt:lpstr>(Dec. Mun. 313/2021) Art. 62. Da decisão do titular do PROCON poderá ser interposto recurso no prazo de 10 (dez) dias, a contar do recebimento da notificação, com ambos efeitos ao titular da Procuradoria Geral do Município, que proferirá decisão definitiva quanto à aplicação da sanção administrativa imposta. § 1º Admitido o recurso fica suspensa a eficácia da decisão. § 2º Caberá ao titular do PROCON exercer o juízo de admissibilidade do recurso quanto a sua tempestividade. § 3º Na hipótese de não recebimento do recurso, deverá o fornecedor ser notificado dessa decisão, a qual, também, implicará em trânsito em julgado. § 4° Admite-se o juízo de retratação da decisão administrativa, quando provocado pelo fornecedor, cabendo ao titular do PROCON analisar e fundamentar essa decisão. § 5º Não havendo retratação, os autos serão remetidos ao Procurador Geral do Município, responsável pela Política Estadual de Defesa do Consumidor, devolvendo o conhecimento integral da matéria impugnada. § 6º Será objeto de apreciação e julgamento pelo Procurador Geral do Município todas as questões suscitadas e discutidas no processo. § 7º Não caberá à 2ª Instância analisar ou modificar decisão referente à classificação da reclamação como não fundamentada ou fundamentada atendida e não atendida.</vt:lpstr>
      <vt:lpstr>(Dec. Mun. 313/2021) Art. 63. A decisão proferida em última instância poderá manter, parcial ou totalmente, a decisão do titular do PROCON, podendo, inclusive e se for o caso, decidir pela redução da penalidade aplicada, desde que fundamentada a sua decisão. § 1º Mantida a decisão do titular do PROCON, o Procurador Geral do Município poderá dispensar o relatório. Art. 64. O recurso deverá ser protocolizado pela parte interessada no cartório do PROCON, por via postal, ou, se disponibilizado, na forma eletrônica, devendo conter: I - a identificação do processo; II - a qualificação das partes;III - a exposição do fato e do direito; IV - as provas que deem suporte a suas alegações recursais; IV - o pedido e suas razões. § 1º Os recursos deverão vir acompanhados dos respectivos documentos referentes à representação processual, tais como procuração e atos constitutivos, salvo se esses documentos (com as atualizações pertinentes) já estiverem juntados aos autos, sob pena de não conhecimento do recurso. § 2º Após a apresentação do recurso não se admitirá a juntada de novos documentos, salvo para informar atualização de endereço ou de representação. 3º Da decisão de segunda instância não caberá recurso administrativo, resultando no trânsito em julgado da decisão administrativa proferida. § 4º No caso de procedência integral do recurso contra a aplicação da multa, a multa aplicada será anulada e o processo administrativo arquivado.</vt:lpstr>
      <vt:lpstr>(Dec. Mun. 313/2021) Art. 65. Mantida a condenação, o fornecedor será notificado do trânsito em julgado da decisão proferida no processo administrativo e para efetuar o pagamento da multa, no prazo de 10 (dez) dias, a contar do recebimento da notificação, sob pena de inscrição do débito em dívida ativa. § 1º A multa deverá ser recolhida ao Fundo Municipal de Defesa do Consumidor (FUMDECON) do PROCON de Dourados/MS, nos termos da Lei Municipal 2.454, de 26/11/2001, e gerido pelo Conselho Municipal de Proteção e Defesa do Consumidor (COMDECON) de Dourados/MS.</vt:lpstr>
      <vt:lpstr>Lei Municipal 2.551/2003 (regula o processo administrativo no âmbito da Administração Municipal de Dourados)   Art. 50. Das decisões administrativas cabe recurso, em face de razões de legalidade e de mérito. § 1º O recurso será dirigido à autoridade que proferiu a decisão, a qual, se não a reconsiderar no prazo de cinco dias, o encaminhará a autoridade superior. § 2º Salvo exigência legal, a interposição de recurso administrativo independe de caução.</vt:lpstr>
      <vt:lpstr>Tendo em vista que o recurso administrativo foi considerado intempestivo, nos termos da Lei Federal nº. 8.078/90, da Lei Estadual nº. 1.627/95, Decreto Federal nº. 2181/97 e do artigo 62, §1º do Decreto Municipal nº. 313, de 30/04/2021, o Programa Municipal de Proteção e Defesa do Consumidor – PROCON/DOURADOS, NOTIFICA a empresa supra mencionada, na pessoa de seu representante legal, dos termos da decisão em anexo, proferida nos autos em epígrafe, a recolher a multa fixada no valor equivalente a 300 UFERMS, no prazo de 10 (dez) dias, ao Fundo Municipal de Proteção e Defesa do Consumidor. Referida multa poderá ser paga através do boleto bancário que segue anexo (até o vencimento do boleto). Quitando o débito, a reclamada deverá informar este PROCON, encaminhando cópia do comprovante de pagamento para o endereço no rodapé ou para o e-mail: &lt;assejur.procon@dourados.ms.gov.br&gt;. Caso a reclamada não efetue o recolhimento da multa acima mencionada, o presente processo administrativo será remetido para efeito de inscrição na Dívida Ativa e consequente cobrança executiva.</vt:lpstr>
      <vt:lpstr>Síntese decisão em recurso administrativo: Trata-se do processo administrativo supramencionado, instaurado em razão de reclamação apresentada pelo(a) mencionado(a) consumidor(a) em desfavor da fornecedora acima relacionada, o qual após ser encaminhado à Assessoria Jurídica deste Procon teve exarado o Parecer nº xxx/2013 (fls. xx/xx), opinando pela aplicação da multa em desfavor da reclamada, no valor equivalente a 400 (quatrocentas) UFERMS, tendo em vista a prática da infração aos arts. 18, caput e § 1º, e 55, § 4º, da Lei Federal 8.078/90 c/c arts. 13, XXIV, e 33, § 2º, do Decreto Federal 2.181/97 c/c art. 30, I e XV, do Decreto Municipal 384/09. Após devidamente notificada da multa acima referida, houve por parte da reclamada a interposição de recurso no prazo legal cabível, o qual foi julgado IMPROCEDENTE pela Procuradoria Geral do Município, a qual na parte conclusiva de sua decisão constou: “Diante do exposto, mantenho a decisão do Procon de Dourados em desfavor da recorrente xxx quanto à multa aplicada pelo r. Órgão, vez que a sanção administrativa (multa) foi regularmente aplicada à reclamada por ter restando configuradas as práticas infrativas vício de inadequação do produto e de desobediência (fls. xx/xx). DECIDO. Tendo em vista a decisão da Procuradoria Geral do Município supramencionada, nos termos do art. 65 do Decreto Municipal 313/2021, considero como definitiva a multa equivalente a 300 UFERMS. Isso posto, diante do trânsito em julgado do processo administrativo, NOTIFIQUE-SE o fornecedor para que efetue o pagamento da multa supramencionada, no prazo de 10 (dez) dias, sob pena de encaminhamento do débito para inscrição em dívida ativa, nos termos do art. 66 do Decreto Municipal 313/2021.</vt:lpstr>
      <vt:lpstr>(Decreto Federal 2.181/97) Art. 30. As multas arrecadadas serão destinadas para a reconstituição dos bens lesados, nos termos do disposto no caput do art. 13 da Lei nº 7.347, de 1985, após aprovação pelo respectivo Conselho Gestor, em cadaunidade federativa. (Redação dada pelo Decreto nº 10.887, de 2021) Art. 31. Na ausência de Fundos municipais, os recursos serão depositados no Fundo do respectivo Estado e, faltando este, no Fundo federal. Parágrafo único. O Conselho Federal Gestor do Fundo de Defesa dos Direitos, Difusos poderá apreciar e autorizar recursos para projetos especiais de órgãos e entidades federais, estaduais e municipais de defesa do consumidor.</vt:lpstr>
      <vt:lpstr>(Dec. Mun. 313/2021) Art. 67. A multa será revertida para o Fundo Municipal de Defesa dos Direitos do Consumidor (FUMDECON), criado pela Lei Municipal nº 2.454, de 26 de novembro de 2001, e gerido pelo Conselho Municipal de Defesa do Consumidor (COMDECON) em conjunto com a Procuradoria Geral do Município (PGM). Art. 68. As multas arrecadadas, em consonância com as diretrizes e normas aprovadas pelo Conselho Municipal de Proteção e Defesa do Consumidor, serão destinadas ao financiamento de projetos relacionados com os objetivos da Política Nacional de Relações de Consumo, à defesa dos direitos básicos do consumidor, à modernização administrativa do PROCON e dos órgãos públicos de defesa do consumidor, à atualização e aperfeiçoamento profissional dos servidores e membros que compõem os órgãos e entidades do Sistema Municipal de Defesa do Consumidor, à aquisição de equipamentos, veículos automotores e materiais permanentes necessários ao desenvolvimento dos serviços de defesa e proteção do consumidor e a obras e instalações dos órgãos de defesa e proteção do consumidor e, também, a outras ações de interesse do PROCON.</vt:lpstr>
      <vt:lpstr>FIM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é um termo utilizado para descrever atos de violência física ou psicológica, intencionais e repetidos, praticados por um indivíduo (do inglês bully, tiranete ou valentão) ou grupo de indivíduos causando dor e angústia, sendo executadas dentro de uma relação desigual de poder (FONTE: Wikipédia)</dc:title>
  <dc:creator>Lenilson</dc:creator>
  <cp:lastModifiedBy>Juliano Delmondes de Souza</cp:lastModifiedBy>
  <cp:revision>485</cp:revision>
  <cp:lastPrinted>2015-03-18T12:19:00Z</cp:lastPrinted>
  <dcterms:created xsi:type="dcterms:W3CDTF">2011-09-09T23:02:00Z</dcterms:created>
  <dcterms:modified xsi:type="dcterms:W3CDTF">2024-05-28T02:49:44Z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78ACA087A7EE4C988362025AA609E468_13</vt:lpwstr>
  </property>
  <property fmtid="{D5CDD505-2E9C-101B-9397-08002B2CF9AE}" pid="3" name="KSOProductBuildVer">
    <vt:lpwstr>1046-12.2.0.16909</vt:lpwstr>
  </property>
</Properties>
</file>